
<file path=[Content_Types].xml><?xml version="1.0" encoding="utf-8"?>
<Types xmlns="http://schemas.openxmlformats.org/package/2006/content-types">
  <Default Extension="xml" ContentType="application/xml"/>
  <Default Extension="wmf" ContentType="image/x-wmf"/>
  <Default Extension="jpeg" ContentType="image/jpeg"/>
  <Default Extension="rels" ContentType="application/vnd.openxmlformats-package.relationships+xml"/>
  <Default Extension="emf" ContentType="image/x-emf"/>
  <Default Extension="vml" ContentType="application/vnd.openxmlformats-officedocument.vmlDrawing"/>
  <Default Extension="wdp" ContentType="image/vnd.ms-photo"/>
  <Default Extension="docx" ContentType="application/vnd.openxmlformats-officedocument.wordprocessingml.document"/>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embeddings/oleObject1.bin" ContentType="application/vnd.openxmlformats-officedocument.oleObject"/>
  <Override PartName="/ppt/embeddings/oleObject2.bin" ContentType="application/vnd.openxmlformats-officedocument.oleObject"/>
  <Override PartName="/ppt/notesSlides/notesSlide13.xml" ContentType="application/vnd.openxmlformats-officedocument.presentationml.notesSlide+xml"/>
  <Override PartName="/ppt/embeddings/oleObject3.bin" ContentType="application/vnd.openxmlformats-officedocument.oleObject"/>
  <Override PartName="/ppt/notesSlides/notesSlide14.xml" ContentType="application/vnd.openxmlformats-officedocument.presentationml.notesSlide+xml"/>
  <Override PartName="/ppt/notesSlides/notesSlide15.xml" ContentType="application/vnd.openxmlformats-officedocument.presentationml.notesSlide+xml"/>
  <Override PartName="/ppt/embeddings/oleObject4.bin" ContentType="application/vnd.openxmlformats-officedocument.oleObject"/>
  <Override PartName="/ppt/embeddings/oleObject5.bin" ContentType="application/vnd.openxmlformats-officedocument.oleObject"/>
  <Override PartName="/ppt/embeddings/oleObject6.bin" ContentType="application/vnd.openxmlformats-officedocument.oleObject"/>
  <Override PartName="/ppt/embeddings/oleObject7.bin" ContentType="application/vnd.openxmlformats-officedocument.oleObject"/>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embeddings/oleObject8.bin" ContentType="application/vnd.openxmlformats-officedocument.oleObject"/>
  <Override PartName="/ppt/notesSlides/notesSlide18.xml" ContentType="application/vnd.openxmlformats-officedocument.presentationml.notesSlide+xml"/>
  <Override PartName="/ppt/embeddings/oleObject9.bin" ContentType="application/vnd.openxmlformats-officedocument.oleObject"/>
  <Override PartName="/ppt/notesSlides/notesSlide19.xml" ContentType="application/vnd.openxmlformats-officedocument.presentationml.notesSlide+xml"/>
  <Override PartName="/ppt/embeddings/oleObject10.bin" ContentType="application/vnd.openxmlformats-officedocument.oleObject"/>
  <Override PartName="/ppt/notesSlides/notesSlide20.xml" ContentType="application/vnd.openxmlformats-officedocument.presentationml.notesSlide+xml"/>
  <Override PartName="/ppt/embeddings/oleObject11.bin" ContentType="application/vnd.openxmlformats-officedocument.oleObject"/>
  <Override PartName="/ppt/notesSlides/notesSlide21.xml" ContentType="application/vnd.openxmlformats-officedocument.presentationml.notesSlide+xml"/>
  <Override PartName="/ppt/embeddings/oleObject12.bin" ContentType="application/vnd.openxmlformats-officedocument.oleObject"/>
  <Override PartName="/ppt/embeddings/oleObject13.bin" ContentType="application/vnd.openxmlformats-officedocument.oleObject"/>
  <Override PartName="/ppt/embeddings/oleObject14.bin" ContentType="application/vnd.openxmlformats-officedocument.oleObject"/>
  <Override PartName="/ppt/embeddings/oleObject15.bin" ContentType="application/vnd.openxmlformats-officedocument.oleObject"/>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359" r:id="rId1"/>
  </p:sldMasterIdLst>
  <p:notesMasterIdLst>
    <p:notesMasterId r:id="rId54"/>
  </p:notesMasterIdLst>
  <p:handoutMasterIdLst>
    <p:handoutMasterId r:id="rId55"/>
  </p:handoutMasterIdLst>
  <p:sldIdLst>
    <p:sldId id="256" r:id="rId2"/>
    <p:sldId id="576" r:id="rId3"/>
    <p:sldId id="555" r:id="rId4"/>
    <p:sldId id="592" r:id="rId5"/>
    <p:sldId id="593" r:id="rId6"/>
    <p:sldId id="594" r:id="rId7"/>
    <p:sldId id="591" r:id="rId8"/>
    <p:sldId id="568" r:id="rId9"/>
    <p:sldId id="580" r:id="rId10"/>
    <p:sldId id="579" r:id="rId11"/>
    <p:sldId id="577" r:id="rId12"/>
    <p:sldId id="578" r:id="rId13"/>
    <p:sldId id="561" r:id="rId14"/>
    <p:sldId id="510" r:id="rId15"/>
    <p:sldId id="569" r:id="rId16"/>
    <p:sldId id="595" r:id="rId17"/>
    <p:sldId id="554" r:id="rId18"/>
    <p:sldId id="588" r:id="rId19"/>
    <p:sldId id="454" r:id="rId20"/>
    <p:sldId id="455" r:id="rId21"/>
    <p:sldId id="456" r:id="rId22"/>
    <p:sldId id="457" r:id="rId23"/>
    <p:sldId id="458" r:id="rId24"/>
    <p:sldId id="581" r:id="rId25"/>
    <p:sldId id="582" r:id="rId26"/>
    <p:sldId id="583" r:id="rId27"/>
    <p:sldId id="584" r:id="rId28"/>
    <p:sldId id="585" r:id="rId29"/>
    <p:sldId id="469" r:id="rId30"/>
    <p:sldId id="560" r:id="rId31"/>
    <p:sldId id="559" r:id="rId32"/>
    <p:sldId id="556" r:id="rId33"/>
    <p:sldId id="562" r:id="rId34"/>
    <p:sldId id="563" r:id="rId35"/>
    <p:sldId id="564" r:id="rId36"/>
    <p:sldId id="570" r:id="rId37"/>
    <p:sldId id="557" r:id="rId38"/>
    <p:sldId id="479" r:id="rId39"/>
    <p:sldId id="497" r:id="rId40"/>
    <p:sldId id="586" r:id="rId41"/>
    <p:sldId id="587" r:id="rId42"/>
    <p:sldId id="488" r:id="rId43"/>
    <p:sldId id="535" r:id="rId44"/>
    <p:sldId id="574" r:id="rId45"/>
    <p:sldId id="575" r:id="rId46"/>
    <p:sldId id="549" r:id="rId47"/>
    <p:sldId id="589" r:id="rId48"/>
    <p:sldId id="590" r:id="rId49"/>
    <p:sldId id="543" r:id="rId50"/>
    <p:sldId id="566" r:id="rId51"/>
    <p:sldId id="572" r:id="rId52"/>
    <p:sldId id="573" r:id="rId53"/>
  </p:sldIdLst>
  <p:sldSz cx="9144000" cy="6858000" type="screen4x3"/>
  <p:notesSz cx="7010400" cy="9296400"/>
  <p:defaultTextStyle>
    <a:defPPr>
      <a:defRPr lang="en-US"/>
    </a:defPPr>
    <a:lvl1pPr algn="ctr" rtl="0" fontAlgn="base">
      <a:spcBef>
        <a:spcPct val="0"/>
      </a:spcBef>
      <a:spcAft>
        <a:spcPct val="0"/>
      </a:spcAft>
      <a:defRPr kern="1200">
        <a:solidFill>
          <a:schemeClr val="tx1"/>
        </a:solidFill>
        <a:latin typeface="Arial" charset="0"/>
        <a:ea typeface="+mn-ea"/>
        <a:cs typeface="+mn-cs"/>
      </a:defRPr>
    </a:lvl1pPr>
    <a:lvl2pPr marL="457200" algn="ctr" rtl="0" fontAlgn="base">
      <a:spcBef>
        <a:spcPct val="0"/>
      </a:spcBef>
      <a:spcAft>
        <a:spcPct val="0"/>
      </a:spcAft>
      <a:defRPr kern="1200">
        <a:solidFill>
          <a:schemeClr val="tx1"/>
        </a:solidFill>
        <a:latin typeface="Arial" charset="0"/>
        <a:ea typeface="+mn-ea"/>
        <a:cs typeface="+mn-cs"/>
      </a:defRPr>
    </a:lvl2pPr>
    <a:lvl3pPr marL="914400" algn="ctr" rtl="0" fontAlgn="base">
      <a:spcBef>
        <a:spcPct val="0"/>
      </a:spcBef>
      <a:spcAft>
        <a:spcPct val="0"/>
      </a:spcAft>
      <a:defRPr kern="1200">
        <a:solidFill>
          <a:schemeClr val="tx1"/>
        </a:solidFill>
        <a:latin typeface="Arial" charset="0"/>
        <a:ea typeface="+mn-ea"/>
        <a:cs typeface="+mn-cs"/>
      </a:defRPr>
    </a:lvl3pPr>
    <a:lvl4pPr marL="1371600" algn="ctr" rtl="0" fontAlgn="base">
      <a:spcBef>
        <a:spcPct val="0"/>
      </a:spcBef>
      <a:spcAft>
        <a:spcPct val="0"/>
      </a:spcAft>
      <a:defRPr kern="1200">
        <a:solidFill>
          <a:schemeClr val="tx1"/>
        </a:solidFill>
        <a:latin typeface="Arial" charset="0"/>
        <a:ea typeface="+mn-ea"/>
        <a:cs typeface="+mn-cs"/>
      </a:defRPr>
    </a:lvl4pPr>
    <a:lvl5pPr marL="1828800" algn="ctr"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 uri="{2D200454-40CA-4A62-9FC3-DE9A4176ACB9}">
      <p15:notesGuideLst xmlns="" xmlns:p15="http://schemas.microsoft.com/office/powerpoint/2012/main">
        <p15:guide id="1" orient="horz" pos="2928">
          <p15:clr>
            <a:srgbClr val="A4A3A4"/>
          </p15:clr>
        </p15:guide>
        <p15:guide id="2" pos="2207">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60066"/>
    <a:srgbClr val="CC00CC"/>
    <a:srgbClr val="FF00FF"/>
    <a:srgbClr val="FF99FF"/>
    <a:srgbClr val="FF33CC"/>
    <a:srgbClr val="990099"/>
    <a:srgbClr val="CC66FF"/>
    <a:srgbClr val="33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22" autoAdjust="0"/>
    <p:restoredTop sz="84221" autoAdjust="0"/>
  </p:normalViewPr>
  <p:slideViewPr>
    <p:cSldViewPr snapToGrid="0">
      <p:cViewPr varScale="1">
        <p:scale>
          <a:sx n="77" d="100"/>
          <a:sy n="77" d="100"/>
        </p:scale>
        <p:origin x="-2200" y="-9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45" d="100"/>
        <a:sy n="145" d="100"/>
      </p:scale>
      <p:origin x="0" y="0"/>
    </p:cViewPr>
  </p:sorterViewPr>
  <p:notesViewPr>
    <p:cSldViewPr snapToGrid="0">
      <p:cViewPr varScale="1">
        <p:scale>
          <a:sx n="70" d="100"/>
          <a:sy n="70" d="100"/>
        </p:scale>
        <p:origin x="-3408" y="-96"/>
      </p:cViewPr>
      <p:guideLst>
        <p:guide orient="horz" pos="2928"/>
        <p:guide pos="2207"/>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notesMaster" Target="notesMasters/notesMaster1.xml"/><Relationship Id="rId55" Type="http://schemas.openxmlformats.org/officeDocument/2006/relationships/handoutMaster" Target="handoutMasters/handoutMaster1.xml"/><Relationship Id="rId56" Type="http://schemas.openxmlformats.org/officeDocument/2006/relationships/printerSettings" Target="printerSettings/printerSettings1.bin"/><Relationship Id="rId57" Type="http://schemas.openxmlformats.org/officeDocument/2006/relationships/presProps" Target="presProps.xml"/><Relationship Id="rId58" Type="http://schemas.openxmlformats.org/officeDocument/2006/relationships/viewProps" Target="viewProps.xml"/><Relationship Id="rId59" Type="http://schemas.openxmlformats.org/officeDocument/2006/relationships/theme" Target="theme/theme1.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4A52778-6C16-4857-9246-84974DC60242}" type="doc">
      <dgm:prSet loTypeId="urn:microsoft.com/office/officeart/2005/8/layout/process4" loCatId="process" qsTypeId="urn:microsoft.com/office/officeart/2005/8/quickstyle/3D1" qsCatId="3D" csTypeId="urn:microsoft.com/office/officeart/2005/8/colors/colorful4" csCatId="colorful" phldr="1"/>
      <dgm:spPr/>
    </dgm:pt>
    <dgm:pt modelId="{97836EB5-9677-4D48-B9C9-EC658CB41D63}">
      <dgm:prSet phldrT="[Text]"/>
      <dgm:spPr/>
      <dgm:t>
        <a:bodyPr/>
        <a:lstStyle/>
        <a:p>
          <a:r>
            <a:rPr lang="en-US" dirty="0" smtClean="0"/>
            <a:t>Habitat preferences</a:t>
          </a:r>
          <a:endParaRPr lang="en-US" dirty="0"/>
        </a:p>
      </dgm:t>
    </dgm:pt>
    <dgm:pt modelId="{7D5C4086-F285-4AFB-BB2E-C1F960E45118}" type="parTrans" cxnId="{4963F14F-9300-4E85-B987-28D3BBF07FA7}">
      <dgm:prSet/>
      <dgm:spPr/>
      <dgm:t>
        <a:bodyPr/>
        <a:lstStyle/>
        <a:p>
          <a:endParaRPr lang="en-US"/>
        </a:p>
      </dgm:t>
    </dgm:pt>
    <dgm:pt modelId="{194CD5D6-0C9D-4461-AB78-4CF27E22F891}" type="sibTrans" cxnId="{4963F14F-9300-4E85-B987-28D3BBF07FA7}">
      <dgm:prSet/>
      <dgm:spPr/>
      <dgm:t>
        <a:bodyPr/>
        <a:lstStyle/>
        <a:p>
          <a:endParaRPr lang="en-US"/>
        </a:p>
      </dgm:t>
    </dgm:pt>
    <dgm:pt modelId="{67FC9370-31EA-4527-B0E3-2CA5D5D0027C}">
      <dgm:prSet phldrT="[Text]"/>
      <dgm:spPr/>
      <dgm:t>
        <a:bodyPr/>
        <a:lstStyle/>
        <a:p>
          <a:r>
            <a:rPr lang="en-US" dirty="0" smtClean="0"/>
            <a:t>Fitness</a:t>
          </a:r>
          <a:endParaRPr lang="en-US" dirty="0"/>
        </a:p>
      </dgm:t>
    </dgm:pt>
    <dgm:pt modelId="{D14140C3-A668-4B4B-B1A6-568BFDE69B87}" type="parTrans" cxnId="{A8E297DE-C128-4FFE-810D-E64EA3D06089}">
      <dgm:prSet/>
      <dgm:spPr/>
      <dgm:t>
        <a:bodyPr/>
        <a:lstStyle/>
        <a:p>
          <a:endParaRPr lang="en-US"/>
        </a:p>
      </dgm:t>
    </dgm:pt>
    <dgm:pt modelId="{923C213B-D5B0-42BD-8B32-0D43507620EA}" type="sibTrans" cxnId="{A8E297DE-C128-4FFE-810D-E64EA3D06089}">
      <dgm:prSet/>
      <dgm:spPr/>
      <dgm:t>
        <a:bodyPr/>
        <a:lstStyle/>
        <a:p>
          <a:endParaRPr lang="en-US"/>
        </a:p>
      </dgm:t>
    </dgm:pt>
    <dgm:pt modelId="{7E8D551C-C8EC-4BB0-AD2A-CAD487B31499}">
      <dgm:prSet phldrT="[Text]"/>
      <dgm:spPr/>
      <dgm:t>
        <a:bodyPr/>
        <a:lstStyle/>
        <a:p>
          <a:r>
            <a:rPr lang="en-US" dirty="0" smtClean="0"/>
            <a:t>Population dynamics</a:t>
          </a:r>
          <a:endParaRPr lang="en-US" dirty="0"/>
        </a:p>
      </dgm:t>
    </dgm:pt>
    <dgm:pt modelId="{46E09F76-EC12-468C-A9AB-48D64FEEE3AF}" type="parTrans" cxnId="{20E5AF9D-3C03-4971-B2F5-ED22E1318199}">
      <dgm:prSet/>
      <dgm:spPr/>
      <dgm:t>
        <a:bodyPr/>
        <a:lstStyle/>
        <a:p>
          <a:endParaRPr lang="en-US"/>
        </a:p>
      </dgm:t>
    </dgm:pt>
    <dgm:pt modelId="{93296AD8-3D59-4120-9FEC-61294EFF2DCA}" type="sibTrans" cxnId="{20E5AF9D-3C03-4971-B2F5-ED22E1318199}">
      <dgm:prSet/>
      <dgm:spPr/>
      <dgm:t>
        <a:bodyPr/>
        <a:lstStyle/>
        <a:p>
          <a:endParaRPr lang="en-US"/>
        </a:p>
      </dgm:t>
    </dgm:pt>
    <dgm:pt modelId="{AA7C95F7-8834-4208-A2B5-009E26F48169}">
      <dgm:prSet phldrT="[Text]"/>
      <dgm:spPr/>
      <dgm:t>
        <a:bodyPr/>
        <a:lstStyle/>
        <a:p>
          <a:r>
            <a:rPr lang="en-US" dirty="0" smtClean="0"/>
            <a:t>Habitat availability</a:t>
          </a:r>
          <a:endParaRPr lang="en-US" dirty="0"/>
        </a:p>
      </dgm:t>
    </dgm:pt>
    <dgm:pt modelId="{06887E51-BF89-41AD-889A-C1E9EA652935}" type="parTrans" cxnId="{7BEC6137-2FE3-46C6-8FF5-F4C1A0696D63}">
      <dgm:prSet/>
      <dgm:spPr/>
      <dgm:t>
        <a:bodyPr/>
        <a:lstStyle/>
        <a:p>
          <a:endParaRPr lang="en-US"/>
        </a:p>
      </dgm:t>
    </dgm:pt>
    <dgm:pt modelId="{B0580C6A-1A8C-4234-A18D-9D29930D03E5}" type="sibTrans" cxnId="{7BEC6137-2FE3-46C6-8FF5-F4C1A0696D63}">
      <dgm:prSet/>
      <dgm:spPr/>
      <dgm:t>
        <a:bodyPr/>
        <a:lstStyle/>
        <a:p>
          <a:endParaRPr lang="en-US"/>
        </a:p>
      </dgm:t>
    </dgm:pt>
    <dgm:pt modelId="{03FB5F6F-82D9-4737-9DC6-0F7901DB24A6}">
      <dgm:prSet phldrT="[Text]"/>
      <dgm:spPr/>
      <dgm:t>
        <a:bodyPr/>
        <a:lstStyle/>
        <a:p>
          <a:r>
            <a:rPr lang="en-US" dirty="0" smtClean="0"/>
            <a:t>Spatial distribution</a:t>
          </a:r>
          <a:endParaRPr lang="en-US" dirty="0"/>
        </a:p>
      </dgm:t>
    </dgm:pt>
    <dgm:pt modelId="{6DC32B06-6DBA-4F2E-A4B4-CF43DCBE4B10}" type="parTrans" cxnId="{0BA611C8-8CEC-4BA3-B41A-C7877C0B4AD2}">
      <dgm:prSet/>
      <dgm:spPr/>
      <dgm:t>
        <a:bodyPr/>
        <a:lstStyle/>
        <a:p>
          <a:endParaRPr lang="en-GB"/>
        </a:p>
      </dgm:t>
    </dgm:pt>
    <dgm:pt modelId="{304D1D06-C5BA-456A-AB87-7DCCFA296D31}" type="sibTrans" cxnId="{0BA611C8-8CEC-4BA3-B41A-C7877C0B4AD2}">
      <dgm:prSet/>
      <dgm:spPr/>
      <dgm:t>
        <a:bodyPr/>
        <a:lstStyle/>
        <a:p>
          <a:endParaRPr lang="en-GB"/>
        </a:p>
      </dgm:t>
    </dgm:pt>
    <dgm:pt modelId="{C9EE390F-084C-1E48-A71D-B8E126A06512}" type="pres">
      <dgm:prSet presAssocID="{E4A52778-6C16-4857-9246-84974DC60242}" presName="Name0" presStyleCnt="0">
        <dgm:presLayoutVars>
          <dgm:dir/>
          <dgm:animLvl val="lvl"/>
          <dgm:resizeHandles val="exact"/>
        </dgm:presLayoutVars>
      </dgm:prSet>
      <dgm:spPr/>
    </dgm:pt>
    <dgm:pt modelId="{436D3CBE-ED7F-DD4B-A8BF-5A46553327FE}" type="pres">
      <dgm:prSet presAssocID="{7E8D551C-C8EC-4BB0-AD2A-CAD487B31499}" presName="boxAndChildren" presStyleCnt="0"/>
      <dgm:spPr/>
    </dgm:pt>
    <dgm:pt modelId="{E0EA7B8F-4F25-D442-8625-E465D7E962DE}" type="pres">
      <dgm:prSet presAssocID="{7E8D551C-C8EC-4BB0-AD2A-CAD487B31499}" presName="parentTextBox" presStyleLbl="node1" presStyleIdx="0" presStyleCnt="5"/>
      <dgm:spPr/>
      <dgm:t>
        <a:bodyPr/>
        <a:lstStyle/>
        <a:p>
          <a:endParaRPr lang="en-US"/>
        </a:p>
      </dgm:t>
    </dgm:pt>
    <dgm:pt modelId="{8F650766-C01B-644C-BDAB-A0E1727B3E53}" type="pres">
      <dgm:prSet presAssocID="{923C213B-D5B0-42BD-8B32-0D43507620EA}" presName="sp" presStyleCnt="0"/>
      <dgm:spPr/>
    </dgm:pt>
    <dgm:pt modelId="{44CB6429-C9D7-C844-A32B-9A99A86FDCE8}" type="pres">
      <dgm:prSet presAssocID="{67FC9370-31EA-4527-B0E3-2CA5D5D0027C}" presName="arrowAndChildren" presStyleCnt="0"/>
      <dgm:spPr/>
    </dgm:pt>
    <dgm:pt modelId="{B88CBBCC-5E58-8543-A044-83BF3C6E98D7}" type="pres">
      <dgm:prSet presAssocID="{67FC9370-31EA-4527-B0E3-2CA5D5D0027C}" presName="parentTextArrow" presStyleLbl="node1" presStyleIdx="1" presStyleCnt="5"/>
      <dgm:spPr/>
      <dgm:t>
        <a:bodyPr/>
        <a:lstStyle/>
        <a:p>
          <a:endParaRPr lang="en-US"/>
        </a:p>
      </dgm:t>
    </dgm:pt>
    <dgm:pt modelId="{CBBA5E5F-3EBC-B044-8197-CD0C384AAB0B}" type="pres">
      <dgm:prSet presAssocID="{304D1D06-C5BA-456A-AB87-7DCCFA296D31}" presName="sp" presStyleCnt="0"/>
      <dgm:spPr/>
    </dgm:pt>
    <dgm:pt modelId="{CF1ABAFC-CCFA-5343-B5D6-41DBA82412A9}" type="pres">
      <dgm:prSet presAssocID="{03FB5F6F-82D9-4737-9DC6-0F7901DB24A6}" presName="arrowAndChildren" presStyleCnt="0"/>
      <dgm:spPr/>
    </dgm:pt>
    <dgm:pt modelId="{0777162B-EDB3-1444-A2C1-D0C56F8F104A}" type="pres">
      <dgm:prSet presAssocID="{03FB5F6F-82D9-4737-9DC6-0F7901DB24A6}" presName="parentTextArrow" presStyleLbl="node1" presStyleIdx="2" presStyleCnt="5"/>
      <dgm:spPr/>
      <dgm:t>
        <a:bodyPr/>
        <a:lstStyle/>
        <a:p>
          <a:endParaRPr lang="en-US"/>
        </a:p>
      </dgm:t>
    </dgm:pt>
    <dgm:pt modelId="{7E37A7B1-C2B4-9F4A-BA81-517EE96A97DD}" type="pres">
      <dgm:prSet presAssocID="{194CD5D6-0C9D-4461-AB78-4CF27E22F891}" presName="sp" presStyleCnt="0"/>
      <dgm:spPr/>
    </dgm:pt>
    <dgm:pt modelId="{54C46B60-30B1-584E-813F-13433374F1BB}" type="pres">
      <dgm:prSet presAssocID="{97836EB5-9677-4D48-B9C9-EC658CB41D63}" presName="arrowAndChildren" presStyleCnt="0"/>
      <dgm:spPr/>
    </dgm:pt>
    <dgm:pt modelId="{E008891A-4572-9E4B-AF7B-A627B4E8DAD2}" type="pres">
      <dgm:prSet presAssocID="{97836EB5-9677-4D48-B9C9-EC658CB41D63}" presName="parentTextArrow" presStyleLbl="node1" presStyleIdx="3" presStyleCnt="5"/>
      <dgm:spPr/>
      <dgm:t>
        <a:bodyPr/>
        <a:lstStyle/>
        <a:p>
          <a:endParaRPr lang="en-US"/>
        </a:p>
      </dgm:t>
    </dgm:pt>
    <dgm:pt modelId="{43201963-4297-0F49-853C-15BDA9D4558F}" type="pres">
      <dgm:prSet presAssocID="{B0580C6A-1A8C-4234-A18D-9D29930D03E5}" presName="sp" presStyleCnt="0"/>
      <dgm:spPr/>
    </dgm:pt>
    <dgm:pt modelId="{9CC06019-848F-5346-ADA0-29B7DBC25DA3}" type="pres">
      <dgm:prSet presAssocID="{AA7C95F7-8834-4208-A2B5-009E26F48169}" presName="arrowAndChildren" presStyleCnt="0"/>
      <dgm:spPr/>
    </dgm:pt>
    <dgm:pt modelId="{94EC3564-5ED4-B64A-ADCA-77A4D3761FCF}" type="pres">
      <dgm:prSet presAssocID="{AA7C95F7-8834-4208-A2B5-009E26F48169}" presName="parentTextArrow" presStyleLbl="node1" presStyleIdx="4" presStyleCnt="5"/>
      <dgm:spPr/>
      <dgm:t>
        <a:bodyPr/>
        <a:lstStyle/>
        <a:p>
          <a:endParaRPr lang="en-US"/>
        </a:p>
      </dgm:t>
    </dgm:pt>
  </dgm:ptLst>
  <dgm:cxnLst>
    <dgm:cxn modelId="{0BA611C8-8CEC-4BA3-B41A-C7877C0B4AD2}" srcId="{E4A52778-6C16-4857-9246-84974DC60242}" destId="{03FB5F6F-82D9-4737-9DC6-0F7901DB24A6}" srcOrd="2" destOrd="0" parTransId="{6DC32B06-6DBA-4F2E-A4B4-CF43DCBE4B10}" sibTransId="{304D1D06-C5BA-456A-AB87-7DCCFA296D31}"/>
    <dgm:cxn modelId="{4963F14F-9300-4E85-B987-28D3BBF07FA7}" srcId="{E4A52778-6C16-4857-9246-84974DC60242}" destId="{97836EB5-9677-4D48-B9C9-EC658CB41D63}" srcOrd="1" destOrd="0" parTransId="{7D5C4086-F285-4AFB-BB2E-C1F960E45118}" sibTransId="{194CD5D6-0C9D-4461-AB78-4CF27E22F891}"/>
    <dgm:cxn modelId="{151B0E63-EA03-4A44-8740-3E9CC13401B6}" type="presOf" srcId="{03FB5F6F-82D9-4737-9DC6-0F7901DB24A6}" destId="{0777162B-EDB3-1444-A2C1-D0C56F8F104A}" srcOrd="0" destOrd="0" presId="urn:microsoft.com/office/officeart/2005/8/layout/process4"/>
    <dgm:cxn modelId="{0EC7E285-3906-B847-98E2-C436622E5F5D}" type="presOf" srcId="{97836EB5-9677-4D48-B9C9-EC658CB41D63}" destId="{E008891A-4572-9E4B-AF7B-A627B4E8DAD2}" srcOrd="0" destOrd="0" presId="urn:microsoft.com/office/officeart/2005/8/layout/process4"/>
    <dgm:cxn modelId="{3CFD9FC5-6052-E346-94D2-2EFA5B7C8336}" type="presOf" srcId="{7E8D551C-C8EC-4BB0-AD2A-CAD487B31499}" destId="{E0EA7B8F-4F25-D442-8625-E465D7E962DE}" srcOrd="0" destOrd="0" presId="urn:microsoft.com/office/officeart/2005/8/layout/process4"/>
    <dgm:cxn modelId="{9BCF4C4B-74D5-9049-A273-783EEE1DA897}" type="presOf" srcId="{AA7C95F7-8834-4208-A2B5-009E26F48169}" destId="{94EC3564-5ED4-B64A-ADCA-77A4D3761FCF}" srcOrd="0" destOrd="0" presId="urn:microsoft.com/office/officeart/2005/8/layout/process4"/>
    <dgm:cxn modelId="{7BEC6137-2FE3-46C6-8FF5-F4C1A0696D63}" srcId="{E4A52778-6C16-4857-9246-84974DC60242}" destId="{AA7C95F7-8834-4208-A2B5-009E26F48169}" srcOrd="0" destOrd="0" parTransId="{06887E51-BF89-41AD-889A-C1E9EA652935}" sibTransId="{B0580C6A-1A8C-4234-A18D-9D29930D03E5}"/>
    <dgm:cxn modelId="{20E5AF9D-3C03-4971-B2F5-ED22E1318199}" srcId="{E4A52778-6C16-4857-9246-84974DC60242}" destId="{7E8D551C-C8EC-4BB0-AD2A-CAD487B31499}" srcOrd="4" destOrd="0" parTransId="{46E09F76-EC12-468C-A9AB-48D64FEEE3AF}" sibTransId="{93296AD8-3D59-4120-9FEC-61294EFF2DCA}"/>
    <dgm:cxn modelId="{FEDDDED3-513E-814D-BC1A-69FD4E592FF8}" type="presOf" srcId="{67FC9370-31EA-4527-B0E3-2CA5D5D0027C}" destId="{B88CBBCC-5E58-8543-A044-83BF3C6E98D7}" srcOrd="0" destOrd="0" presId="urn:microsoft.com/office/officeart/2005/8/layout/process4"/>
    <dgm:cxn modelId="{A8E297DE-C128-4FFE-810D-E64EA3D06089}" srcId="{E4A52778-6C16-4857-9246-84974DC60242}" destId="{67FC9370-31EA-4527-B0E3-2CA5D5D0027C}" srcOrd="3" destOrd="0" parTransId="{D14140C3-A668-4B4B-B1A6-568BFDE69B87}" sibTransId="{923C213B-D5B0-42BD-8B32-0D43507620EA}"/>
    <dgm:cxn modelId="{076D2FE4-08CD-1442-BD53-FE15B89506BB}" type="presOf" srcId="{E4A52778-6C16-4857-9246-84974DC60242}" destId="{C9EE390F-084C-1E48-A71D-B8E126A06512}" srcOrd="0" destOrd="0" presId="urn:microsoft.com/office/officeart/2005/8/layout/process4"/>
    <dgm:cxn modelId="{330FE156-53FD-5846-A264-01224B742455}" type="presParOf" srcId="{C9EE390F-084C-1E48-A71D-B8E126A06512}" destId="{436D3CBE-ED7F-DD4B-A8BF-5A46553327FE}" srcOrd="0" destOrd="0" presId="urn:microsoft.com/office/officeart/2005/8/layout/process4"/>
    <dgm:cxn modelId="{A9053ED1-51D4-7845-872C-6EBC2093D84A}" type="presParOf" srcId="{436D3CBE-ED7F-DD4B-A8BF-5A46553327FE}" destId="{E0EA7B8F-4F25-D442-8625-E465D7E962DE}" srcOrd="0" destOrd="0" presId="urn:microsoft.com/office/officeart/2005/8/layout/process4"/>
    <dgm:cxn modelId="{DC9BA69E-7F2D-B749-A2A8-D5DD65BCD9A8}" type="presParOf" srcId="{C9EE390F-084C-1E48-A71D-B8E126A06512}" destId="{8F650766-C01B-644C-BDAB-A0E1727B3E53}" srcOrd="1" destOrd="0" presId="urn:microsoft.com/office/officeart/2005/8/layout/process4"/>
    <dgm:cxn modelId="{61C14E38-F0A7-7249-A053-2B14249FFA0E}" type="presParOf" srcId="{C9EE390F-084C-1E48-A71D-B8E126A06512}" destId="{44CB6429-C9D7-C844-A32B-9A99A86FDCE8}" srcOrd="2" destOrd="0" presId="urn:microsoft.com/office/officeart/2005/8/layout/process4"/>
    <dgm:cxn modelId="{0FB09346-7990-6248-86FA-7267917A8EDB}" type="presParOf" srcId="{44CB6429-C9D7-C844-A32B-9A99A86FDCE8}" destId="{B88CBBCC-5E58-8543-A044-83BF3C6E98D7}" srcOrd="0" destOrd="0" presId="urn:microsoft.com/office/officeart/2005/8/layout/process4"/>
    <dgm:cxn modelId="{ED114C9D-F2D8-CA45-9F29-64EEE1146945}" type="presParOf" srcId="{C9EE390F-084C-1E48-A71D-B8E126A06512}" destId="{CBBA5E5F-3EBC-B044-8197-CD0C384AAB0B}" srcOrd="3" destOrd="0" presId="urn:microsoft.com/office/officeart/2005/8/layout/process4"/>
    <dgm:cxn modelId="{34EE3123-47C4-0345-B58E-5EE5FC72C134}" type="presParOf" srcId="{C9EE390F-084C-1E48-A71D-B8E126A06512}" destId="{CF1ABAFC-CCFA-5343-B5D6-41DBA82412A9}" srcOrd="4" destOrd="0" presId="urn:microsoft.com/office/officeart/2005/8/layout/process4"/>
    <dgm:cxn modelId="{A0B070B9-C6B1-C742-94F6-111D359E9996}" type="presParOf" srcId="{CF1ABAFC-CCFA-5343-B5D6-41DBA82412A9}" destId="{0777162B-EDB3-1444-A2C1-D0C56F8F104A}" srcOrd="0" destOrd="0" presId="urn:microsoft.com/office/officeart/2005/8/layout/process4"/>
    <dgm:cxn modelId="{A7A5C8E2-564E-A145-9192-E92E285A6C16}" type="presParOf" srcId="{C9EE390F-084C-1E48-A71D-B8E126A06512}" destId="{7E37A7B1-C2B4-9F4A-BA81-517EE96A97DD}" srcOrd="5" destOrd="0" presId="urn:microsoft.com/office/officeart/2005/8/layout/process4"/>
    <dgm:cxn modelId="{659BCF96-1E9C-F04E-B650-7EDE12E976A5}" type="presParOf" srcId="{C9EE390F-084C-1E48-A71D-B8E126A06512}" destId="{54C46B60-30B1-584E-813F-13433374F1BB}" srcOrd="6" destOrd="0" presId="urn:microsoft.com/office/officeart/2005/8/layout/process4"/>
    <dgm:cxn modelId="{85502DF0-8306-E544-A4A5-A07492AFEF2B}" type="presParOf" srcId="{54C46B60-30B1-584E-813F-13433374F1BB}" destId="{E008891A-4572-9E4B-AF7B-A627B4E8DAD2}" srcOrd="0" destOrd="0" presId="urn:microsoft.com/office/officeart/2005/8/layout/process4"/>
    <dgm:cxn modelId="{EFB62944-567A-864A-BD1A-DFEF2C4E8A3B}" type="presParOf" srcId="{C9EE390F-084C-1E48-A71D-B8E126A06512}" destId="{43201963-4297-0F49-853C-15BDA9D4558F}" srcOrd="7" destOrd="0" presId="urn:microsoft.com/office/officeart/2005/8/layout/process4"/>
    <dgm:cxn modelId="{D8E3040E-F636-3943-B3E2-7FD383489474}" type="presParOf" srcId="{C9EE390F-084C-1E48-A71D-B8E126A06512}" destId="{9CC06019-848F-5346-ADA0-29B7DBC25DA3}" srcOrd="8" destOrd="0" presId="urn:microsoft.com/office/officeart/2005/8/layout/process4"/>
    <dgm:cxn modelId="{CCE1CF1E-2740-B54A-8E57-D5B6D1AAD569}" type="presParOf" srcId="{9CC06019-848F-5346-ADA0-29B7DBC25DA3}" destId="{94EC3564-5ED4-B64A-ADCA-77A4D3761FCF}" srcOrd="0"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EA7B8F-4F25-D442-8625-E465D7E962DE}">
      <dsp:nvSpPr>
        <dsp:cNvPr id="0" name=""/>
        <dsp:cNvSpPr/>
      </dsp:nvSpPr>
      <dsp:spPr>
        <a:xfrm>
          <a:off x="0" y="3931212"/>
          <a:ext cx="2352011" cy="644948"/>
        </a:xfrm>
        <a:prstGeom prst="rect">
          <a:avLst/>
        </a:prstGeom>
        <a:gradFill rotWithShape="0">
          <a:gsLst>
            <a:gs pos="0">
              <a:schemeClr val="accent4">
                <a:hueOff val="0"/>
                <a:satOff val="0"/>
                <a:lumOff val="0"/>
                <a:alphaOff val="0"/>
                <a:tint val="94000"/>
                <a:satMod val="180000"/>
                <a:lumMod val="98000"/>
              </a:schemeClr>
            </a:gs>
            <a:gs pos="100000">
              <a:schemeClr val="accent4">
                <a:hueOff val="0"/>
                <a:satOff val="0"/>
                <a:lumOff val="0"/>
                <a:alphaOff val="0"/>
                <a:satMod val="130000"/>
              </a:schemeClr>
            </a:gs>
          </a:gsLst>
          <a:lin ang="5160000" scaled="0"/>
        </a:gradFill>
        <a:ln>
          <a:noFill/>
        </a:ln>
        <a:effectLst>
          <a:outerShdw blurRad="50800" dist="25400" dir="5400000" rotWithShape="0">
            <a:srgbClr val="000000">
              <a:alpha val="46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20904" tIns="120904" rIns="120904" bIns="120904" numCol="1" spcCol="1270" anchor="ctr" anchorCtr="0">
          <a:noAutofit/>
        </a:bodyPr>
        <a:lstStyle/>
        <a:p>
          <a:pPr lvl="0" algn="ctr" defTabSz="755650">
            <a:lnSpc>
              <a:spcPct val="90000"/>
            </a:lnSpc>
            <a:spcBef>
              <a:spcPct val="0"/>
            </a:spcBef>
            <a:spcAft>
              <a:spcPct val="35000"/>
            </a:spcAft>
          </a:pPr>
          <a:r>
            <a:rPr lang="en-US" sz="1700" kern="1200" dirty="0" smtClean="0"/>
            <a:t>Population dynamics</a:t>
          </a:r>
          <a:endParaRPr lang="en-US" sz="1700" kern="1200" dirty="0"/>
        </a:p>
      </dsp:txBody>
      <dsp:txXfrm>
        <a:off x="0" y="3931212"/>
        <a:ext cx="2352011" cy="644948"/>
      </dsp:txXfrm>
    </dsp:sp>
    <dsp:sp modelId="{B88CBBCC-5E58-8543-A044-83BF3C6E98D7}">
      <dsp:nvSpPr>
        <dsp:cNvPr id="0" name=""/>
        <dsp:cNvSpPr/>
      </dsp:nvSpPr>
      <dsp:spPr>
        <a:xfrm rot="10800000">
          <a:off x="0" y="2948956"/>
          <a:ext cx="2352011" cy="991930"/>
        </a:xfrm>
        <a:prstGeom prst="upArrowCallout">
          <a:avLst/>
        </a:prstGeom>
        <a:gradFill rotWithShape="0">
          <a:gsLst>
            <a:gs pos="0">
              <a:schemeClr val="accent4">
                <a:hueOff val="-481178"/>
                <a:satOff val="19412"/>
                <a:lumOff val="-4069"/>
                <a:alphaOff val="0"/>
                <a:tint val="94000"/>
                <a:satMod val="180000"/>
                <a:lumMod val="98000"/>
              </a:schemeClr>
            </a:gs>
            <a:gs pos="100000">
              <a:schemeClr val="accent4">
                <a:hueOff val="-481178"/>
                <a:satOff val="19412"/>
                <a:lumOff val="-4069"/>
                <a:alphaOff val="0"/>
                <a:satMod val="130000"/>
              </a:schemeClr>
            </a:gs>
          </a:gsLst>
          <a:lin ang="5160000" scaled="0"/>
        </a:gradFill>
        <a:ln>
          <a:noFill/>
        </a:ln>
        <a:effectLst>
          <a:outerShdw blurRad="50800" dist="25400" dir="5400000" rotWithShape="0">
            <a:srgbClr val="000000">
              <a:alpha val="46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20904" tIns="120904" rIns="120904" bIns="120904" numCol="1" spcCol="1270" anchor="ctr" anchorCtr="0">
          <a:noAutofit/>
        </a:bodyPr>
        <a:lstStyle/>
        <a:p>
          <a:pPr lvl="0" algn="ctr" defTabSz="755650">
            <a:lnSpc>
              <a:spcPct val="90000"/>
            </a:lnSpc>
            <a:spcBef>
              <a:spcPct val="0"/>
            </a:spcBef>
            <a:spcAft>
              <a:spcPct val="35000"/>
            </a:spcAft>
          </a:pPr>
          <a:r>
            <a:rPr lang="en-US" sz="1700" kern="1200" dirty="0" smtClean="0"/>
            <a:t>Fitness</a:t>
          </a:r>
          <a:endParaRPr lang="en-US" sz="1700" kern="1200" dirty="0"/>
        </a:p>
      </dsp:txBody>
      <dsp:txXfrm rot="10800000">
        <a:off x="0" y="2948956"/>
        <a:ext cx="2352011" cy="644526"/>
      </dsp:txXfrm>
    </dsp:sp>
    <dsp:sp modelId="{0777162B-EDB3-1444-A2C1-D0C56F8F104A}">
      <dsp:nvSpPr>
        <dsp:cNvPr id="0" name=""/>
        <dsp:cNvSpPr/>
      </dsp:nvSpPr>
      <dsp:spPr>
        <a:xfrm rot="10800000">
          <a:off x="0" y="1966700"/>
          <a:ext cx="2352011" cy="991930"/>
        </a:xfrm>
        <a:prstGeom prst="upArrowCallout">
          <a:avLst/>
        </a:prstGeom>
        <a:gradFill rotWithShape="0">
          <a:gsLst>
            <a:gs pos="0">
              <a:schemeClr val="accent4">
                <a:hueOff val="-962356"/>
                <a:satOff val="38823"/>
                <a:lumOff val="-8138"/>
                <a:alphaOff val="0"/>
                <a:tint val="94000"/>
                <a:satMod val="180000"/>
                <a:lumMod val="98000"/>
              </a:schemeClr>
            </a:gs>
            <a:gs pos="100000">
              <a:schemeClr val="accent4">
                <a:hueOff val="-962356"/>
                <a:satOff val="38823"/>
                <a:lumOff val="-8138"/>
                <a:alphaOff val="0"/>
                <a:satMod val="130000"/>
              </a:schemeClr>
            </a:gs>
          </a:gsLst>
          <a:lin ang="5160000" scaled="0"/>
        </a:gradFill>
        <a:ln>
          <a:noFill/>
        </a:ln>
        <a:effectLst>
          <a:outerShdw blurRad="50800" dist="25400" dir="5400000" rotWithShape="0">
            <a:srgbClr val="000000">
              <a:alpha val="46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20904" tIns="120904" rIns="120904" bIns="120904" numCol="1" spcCol="1270" anchor="ctr" anchorCtr="0">
          <a:noAutofit/>
        </a:bodyPr>
        <a:lstStyle/>
        <a:p>
          <a:pPr lvl="0" algn="ctr" defTabSz="755650">
            <a:lnSpc>
              <a:spcPct val="90000"/>
            </a:lnSpc>
            <a:spcBef>
              <a:spcPct val="0"/>
            </a:spcBef>
            <a:spcAft>
              <a:spcPct val="35000"/>
            </a:spcAft>
          </a:pPr>
          <a:r>
            <a:rPr lang="en-US" sz="1700" kern="1200" dirty="0" smtClean="0"/>
            <a:t>Spatial distribution</a:t>
          </a:r>
          <a:endParaRPr lang="en-US" sz="1700" kern="1200" dirty="0"/>
        </a:p>
      </dsp:txBody>
      <dsp:txXfrm rot="10800000">
        <a:off x="0" y="1966700"/>
        <a:ext cx="2352011" cy="644526"/>
      </dsp:txXfrm>
    </dsp:sp>
    <dsp:sp modelId="{E008891A-4572-9E4B-AF7B-A627B4E8DAD2}">
      <dsp:nvSpPr>
        <dsp:cNvPr id="0" name=""/>
        <dsp:cNvSpPr/>
      </dsp:nvSpPr>
      <dsp:spPr>
        <a:xfrm rot="10800000">
          <a:off x="0" y="984444"/>
          <a:ext cx="2352011" cy="991930"/>
        </a:xfrm>
        <a:prstGeom prst="upArrowCallout">
          <a:avLst/>
        </a:prstGeom>
        <a:gradFill rotWithShape="0">
          <a:gsLst>
            <a:gs pos="0">
              <a:schemeClr val="accent4">
                <a:hueOff val="-1443533"/>
                <a:satOff val="58235"/>
                <a:lumOff val="-12207"/>
                <a:alphaOff val="0"/>
                <a:tint val="94000"/>
                <a:satMod val="180000"/>
                <a:lumMod val="98000"/>
              </a:schemeClr>
            </a:gs>
            <a:gs pos="100000">
              <a:schemeClr val="accent4">
                <a:hueOff val="-1443533"/>
                <a:satOff val="58235"/>
                <a:lumOff val="-12207"/>
                <a:alphaOff val="0"/>
                <a:satMod val="130000"/>
              </a:schemeClr>
            </a:gs>
          </a:gsLst>
          <a:lin ang="5160000" scaled="0"/>
        </a:gradFill>
        <a:ln>
          <a:noFill/>
        </a:ln>
        <a:effectLst>
          <a:outerShdw blurRad="50800" dist="25400" dir="5400000" rotWithShape="0">
            <a:srgbClr val="000000">
              <a:alpha val="46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20904" tIns="120904" rIns="120904" bIns="120904" numCol="1" spcCol="1270" anchor="ctr" anchorCtr="0">
          <a:noAutofit/>
        </a:bodyPr>
        <a:lstStyle/>
        <a:p>
          <a:pPr lvl="0" algn="ctr" defTabSz="755650">
            <a:lnSpc>
              <a:spcPct val="90000"/>
            </a:lnSpc>
            <a:spcBef>
              <a:spcPct val="0"/>
            </a:spcBef>
            <a:spcAft>
              <a:spcPct val="35000"/>
            </a:spcAft>
          </a:pPr>
          <a:r>
            <a:rPr lang="en-US" sz="1700" kern="1200" dirty="0" smtClean="0"/>
            <a:t>Habitat preferences</a:t>
          </a:r>
          <a:endParaRPr lang="en-US" sz="1700" kern="1200" dirty="0"/>
        </a:p>
      </dsp:txBody>
      <dsp:txXfrm rot="10800000">
        <a:off x="0" y="984444"/>
        <a:ext cx="2352011" cy="644526"/>
      </dsp:txXfrm>
    </dsp:sp>
    <dsp:sp modelId="{94EC3564-5ED4-B64A-ADCA-77A4D3761FCF}">
      <dsp:nvSpPr>
        <dsp:cNvPr id="0" name=""/>
        <dsp:cNvSpPr/>
      </dsp:nvSpPr>
      <dsp:spPr>
        <a:xfrm rot="10800000">
          <a:off x="0" y="2188"/>
          <a:ext cx="2352011" cy="991930"/>
        </a:xfrm>
        <a:prstGeom prst="upArrowCallout">
          <a:avLst/>
        </a:prstGeom>
        <a:gradFill rotWithShape="0">
          <a:gsLst>
            <a:gs pos="0">
              <a:schemeClr val="accent4">
                <a:hueOff val="-1924711"/>
                <a:satOff val="77646"/>
                <a:lumOff val="-16276"/>
                <a:alphaOff val="0"/>
                <a:tint val="94000"/>
                <a:satMod val="180000"/>
                <a:lumMod val="98000"/>
              </a:schemeClr>
            </a:gs>
            <a:gs pos="100000">
              <a:schemeClr val="accent4">
                <a:hueOff val="-1924711"/>
                <a:satOff val="77646"/>
                <a:lumOff val="-16276"/>
                <a:alphaOff val="0"/>
                <a:satMod val="130000"/>
              </a:schemeClr>
            </a:gs>
          </a:gsLst>
          <a:lin ang="5160000" scaled="0"/>
        </a:gradFill>
        <a:ln>
          <a:noFill/>
        </a:ln>
        <a:effectLst>
          <a:outerShdw blurRad="50800" dist="25400" dir="5400000" rotWithShape="0">
            <a:srgbClr val="000000">
              <a:alpha val="46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20904" tIns="120904" rIns="120904" bIns="120904" numCol="1" spcCol="1270" anchor="ctr" anchorCtr="0">
          <a:noAutofit/>
        </a:bodyPr>
        <a:lstStyle/>
        <a:p>
          <a:pPr lvl="0" algn="ctr" defTabSz="755650">
            <a:lnSpc>
              <a:spcPct val="90000"/>
            </a:lnSpc>
            <a:spcBef>
              <a:spcPct val="0"/>
            </a:spcBef>
            <a:spcAft>
              <a:spcPct val="35000"/>
            </a:spcAft>
          </a:pPr>
          <a:r>
            <a:rPr lang="en-US" sz="1700" kern="1200" dirty="0" smtClean="0"/>
            <a:t>Habitat availability</a:t>
          </a:r>
          <a:endParaRPr lang="en-US" sz="1700" kern="1200" dirty="0"/>
        </a:p>
      </dsp:txBody>
      <dsp:txXfrm rot="10800000">
        <a:off x="0" y="2188"/>
        <a:ext cx="2352011" cy="644526"/>
      </dsp:txXfrm>
    </dsp:sp>
  </dsp:spTree>
</dsp:drawing>
</file>

<file path=ppt/diagrams/layout1.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6.emf"/><Relationship Id="rId2" Type="http://schemas.openxmlformats.org/officeDocument/2006/relationships/image" Target="../media/image17.e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62.emf"/><Relationship Id="rId4" Type="http://schemas.openxmlformats.org/officeDocument/2006/relationships/image" Target="../media/image63.emf"/><Relationship Id="rId1" Type="http://schemas.openxmlformats.org/officeDocument/2006/relationships/image" Target="../media/image60.emf"/><Relationship Id="rId2" Type="http://schemas.openxmlformats.org/officeDocument/2006/relationships/image" Target="../media/image6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6.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7.wmf"/><Relationship Id="rId2" Type="http://schemas.openxmlformats.org/officeDocument/2006/relationships/image" Target="../media/image28.wmf"/><Relationship Id="rId3" Type="http://schemas.openxmlformats.org/officeDocument/2006/relationships/image" Target="../media/image17.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1.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48.emf"/><Relationship Id="rId2" Type="http://schemas.openxmlformats.org/officeDocument/2006/relationships/image" Target="../media/image49.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55.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58.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58.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58.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770" name="Rectangle 2"/>
          <p:cNvSpPr>
            <a:spLocks noGrp="1" noChangeArrowheads="1"/>
          </p:cNvSpPr>
          <p:nvPr>
            <p:ph type="hdr" sz="quarter"/>
          </p:nvPr>
        </p:nvSpPr>
        <p:spPr bwMode="auto">
          <a:xfrm>
            <a:off x="0" y="0"/>
            <a:ext cx="3036888"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200" b="1" i="1" smtClean="0">
                <a:solidFill>
                  <a:srgbClr val="080808"/>
                </a:solidFill>
                <a:latin typeface="Book Antiqua" pitchFamily="18" charset="0"/>
              </a:defRPr>
            </a:lvl1pPr>
          </a:lstStyle>
          <a:p>
            <a:pPr>
              <a:defRPr/>
            </a:pPr>
            <a:endParaRPr lang="en-US"/>
          </a:p>
        </p:txBody>
      </p:sp>
      <p:sp>
        <p:nvSpPr>
          <p:cNvPr id="32771" name="Rectangle 3"/>
          <p:cNvSpPr>
            <a:spLocks noGrp="1" noChangeArrowheads="1"/>
          </p:cNvSpPr>
          <p:nvPr>
            <p:ph type="dt" sz="quarter" idx="1"/>
          </p:nvPr>
        </p:nvSpPr>
        <p:spPr bwMode="auto">
          <a:xfrm>
            <a:off x="3973513" y="0"/>
            <a:ext cx="3036887"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b="1" i="1" smtClean="0">
                <a:solidFill>
                  <a:srgbClr val="080808"/>
                </a:solidFill>
                <a:latin typeface="Book Antiqua" pitchFamily="18" charset="0"/>
              </a:defRPr>
            </a:lvl1pPr>
          </a:lstStyle>
          <a:p>
            <a:pPr>
              <a:defRPr/>
            </a:pPr>
            <a:endParaRPr lang="en-US"/>
          </a:p>
        </p:txBody>
      </p:sp>
      <p:sp>
        <p:nvSpPr>
          <p:cNvPr id="32772" name="Rectangle 4"/>
          <p:cNvSpPr>
            <a:spLocks noGrp="1" noChangeArrowheads="1"/>
          </p:cNvSpPr>
          <p:nvPr>
            <p:ph type="ftr" sz="quarter" idx="2"/>
          </p:nvPr>
        </p:nvSpPr>
        <p:spPr bwMode="auto">
          <a:xfrm>
            <a:off x="0" y="8831263"/>
            <a:ext cx="3036888" cy="465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a:defRPr sz="1200" b="1" i="1" smtClean="0">
                <a:solidFill>
                  <a:srgbClr val="080808"/>
                </a:solidFill>
                <a:latin typeface="Book Antiqua" pitchFamily="18" charset="0"/>
              </a:defRPr>
            </a:lvl1pPr>
          </a:lstStyle>
          <a:p>
            <a:pPr>
              <a:defRPr/>
            </a:pPr>
            <a:endParaRPr lang="en-US"/>
          </a:p>
        </p:txBody>
      </p:sp>
      <p:sp>
        <p:nvSpPr>
          <p:cNvPr id="32773" name="Rectangle 5"/>
          <p:cNvSpPr>
            <a:spLocks noGrp="1" noChangeArrowheads="1"/>
          </p:cNvSpPr>
          <p:nvPr>
            <p:ph type="sldNum" sz="quarter" idx="3"/>
          </p:nvPr>
        </p:nvSpPr>
        <p:spPr bwMode="auto">
          <a:xfrm>
            <a:off x="3973513" y="8831263"/>
            <a:ext cx="3036887" cy="465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b="1" i="1" smtClean="0">
                <a:solidFill>
                  <a:srgbClr val="080808"/>
                </a:solidFill>
                <a:latin typeface="Book Antiqua" pitchFamily="18" charset="0"/>
              </a:defRPr>
            </a:lvl1pPr>
          </a:lstStyle>
          <a:p>
            <a:pPr>
              <a:defRPr/>
            </a:pPr>
            <a:fld id="{696A4D76-16F3-4685-9E95-C17480B3AAD6}" type="slidenum">
              <a:rPr lang="en-US"/>
              <a:pPr>
                <a:defRPr/>
              </a:pPr>
              <a:t>‹#›</a:t>
            </a:fld>
            <a:endParaRPr lang="en-US"/>
          </a:p>
        </p:txBody>
      </p:sp>
    </p:spTree>
    <p:extLst>
      <p:ext uri="{BB962C8B-B14F-4D97-AF65-F5344CB8AC3E}">
        <p14:creationId xmlns:p14="http://schemas.microsoft.com/office/powerpoint/2010/main" val="56619831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5058" name="Rectangle 2"/>
          <p:cNvSpPr>
            <a:spLocks noGrp="1" noChangeArrowheads="1"/>
          </p:cNvSpPr>
          <p:nvPr>
            <p:ph type="hdr" sz="quarter"/>
          </p:nvPr>
        </p:nvSpPr>
        <p:spPr bwMode="auto">
          <a:xfrm>
            <a:off x="0" y="0"/>
            <a:ext cx="3043238" cy="500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200" b="1" smtClean="0">
                <a:solidFill>
                  <a:srgbClr val="080808"/>
                </a:solidFill>
                <a:latin typeface="Book Antiqua" pitchFamily="18" charset="0"/>
              </a:defRPr>
            </a:lvl1pPr>
          </a:lstStyle>
          <a:p>
            <a:pPr>
              <a:defRPr/>
            </a:pPr>
            <a:endParaRPr lang="en-GB"/>
          </a:p>
        </p:txBody>
      </p:sp>
      <p:sp>
        <p:nvSpPr>
          <p:cNvPr id="45059" name="Rectangle 3"/>
          <p:cNvSpPr>
            <a:spLocks noGrp="1" noChangeArrowheads="1"/>
          </p:cNvSpPr>
          <p:nvPr>
            <p:ph type="dt" idx="1"/>
          </p:nvPr>
        </p:nvSpPr>
        <p:spPr bwMode="auto">
          <a:xfrm>
            <a:off x="4005263" y="0"/>
            <a:ext cx="3043237" cy="500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b="1" smtClean="0">
                <a:solidFill>
                  <a:srgbClr val="080808"/>
                </a:solidFill>
                <a:latin typeface="Book Antiqua" pitchFamily="18" charset="0"/>
              </a:defRPr>
            </a:lvl1pPr>
          </a:lstStyle>
          <a:p>
            <a:pPr>
              <a:defRPr/>
            </a:pPr>
            <a:endParaRPr lang="en-GB"/>
          </a:p>
        </p:txBody>
      </p:sp>
      <p:sp>
        <p:nvSpPr>
          <p:cNvPr id="46084" name="Rectangle 4"/>
          <p:cNvSpPr>
            <a:spLocks noGrp="1" noRot="1" noChangeAspect="1" noChangeArrowheads="1" noTextEdit="1"/>
          </p:cNvSpPr>
          <p:nvPr>
            <p:ph type="sldImg" idx="2"/>
          </p:nvPr>
        </p:nvSpPr>
        <p:spPr bwMode="auto">
          <a:xfrm>
            <a:off x="1193800" y="714375"/>
            <a:ext cx="4660900" cy="3495675"/>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45061" name="Rectangle 5"/>
          <p:cNvSpPr>
            <a:spLocks noGrp="1" noChangeArrowheads="1"/>
          </p:cNvSpPr>
          <p:nvPr>
            <p:ph type="body" sz="quarter" idx="3"/>
          </p:nvPr>
        </p:nvSpPr>
        <p:spPr bwMode="auto">
          <a:xfrm>
            <a:off x="960438" y="4424363"/>
            <a:ext cx="5127625" cy="421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noProof="0" smtClean="0"/>
              <a:t>Click to edit Master text styles</a:t>
            </a:r>
          </a:p>
          <a:p>
            <a:pPr lvl="1"/>
            <a:r>
              <a:rPr lang="en-GB" noProof="0" smtClean="0"/>
              <a:t>Second level</a:t>
            </a:r>
          </a:p>
          <a:p>
            <a:pPr lvl="2"/>
            <a:r>
              <a:rPr lang="en-GB" noProof="0" smtClean="0"/>
              <a:t>Third level</a:t>
            </a:r>
          </a:p>
          <a:p>
            <a:pPr lvl="3"/>
            <a:r>
              <a:rPr lang="en-GB" noProof="0" smtClean="0"/>
              <a:t>Fourth level</a:t>
            </a:r>
          </a:p>
          <a:p>
            <a:pPr lvl="4"/>
            <a:r>
              <a:rPr lang="en-GB" noProof="0" smtClean="0"/>
              <a:t>Fifth level</a:t>
            </a:r>
          </a:p>
        </p:txBody>
      </p:sp>
      <p:sp>
        <p:nvSpPr>
          <p:cNvPr id="45062" name="Rectangle 6"/>
          <p:cNvSpPr>
            <a:spLocks noGrp="1" noChangeArrowheads="1"/>
          </p:cNvSpPr>
          <p:nvPr>
            <p:ph type="ftr" sz="quarter" idx="4"/>
          </p:nvPr>
        </p:nvSpPr>
        <p:spPr bwMode="auto">
          <a:xfrm>
            <a:off x="0" y="8848725"/>
            <a:ext cx="3043238" cy="428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a:defRPr sz="1200" b="1" smtClean="0">
                <a:solidFill>
                  <a:srgbClr val="080808"/>
                </a:solidFill>
                <a:latin typeface="Book Antiqua" pitchFamily="18" charset="0"/>
              </a:defRPr>
            </a:lvl1pPr>
          </a:lstStyle>
          <a:p>
            <a:pPr>
              <a:defRPr/>
            </a:pPr>
            <a:endParaRPr lang="en-GB"/>
          </a:p>
        </p:txBody>
      </p:sp>
      <p:sp>
        <p:nvSpPr>
          <p:cNvPr id="45063" name="Rectangle 7"/>
          <p:cNvSpPr>
            <a:spLocks noGrp="1" noChangeArrowheads="1"/>
          </p:cNvSpPr>
          <p:nvPr>
            <p:ph type="sldNum" sz="quarter" idx="5"/>
          </p:nvPr>
        </p:nvSpPr>
        <p:spPr bwMode="auto">
          <a:xfrm>
            <a:off x="4005263" y="8848725"/>
            <a:ext cx="3043237" cy="428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b="1" smtClean="0">
                <a:solidFill>
                  <a:srgbClr val="080808"/>
                </a:solidFill>
                <a:latin typeface="Book Antiqua" pitchFamily="18" charset="0"/>
              </a:defRPr>
            </a:lvl1pPr>
          </a:lstStyle>
          <a:p>
            <a:pPr>
              <a:defRPr/>
            </a:pPr>
            <a:fld id="{A156CC75-71D1-4639-BAF5-AC1CEB74B84A}" type="slidenum">
              <a:rPr lang="en-GB"/>
              <a:pPr>
                <a:defRPr/>
              </a:pPr>
              <a:t>‹#›</a:t>
            </a:fld>
            <a:endParaRPr lang="en-GB"/>
          </a:p>
        </p:txBody>
      </p:sp>
    </p:spTree>
    <p:extLst>
      <p:ext uri="{BB962C8B-B14F-4D97-AF65-F5344CB8AC3E}">
        <p14:creationId xmlns:p14="http://schemas.microsoft.com/office/powerpoint/2010/main" val="3799248974"/>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p:cNvSpPr>
            <a:spLocks noGrp="1" noChangeArrowheads="1"/>
          </p:cNvSpPr>
          <p:nvPr>
            <p:ph type="sldNum" sz="quarter" idx="5"/>
          </p:nvPr>
        </p:nvSpPr>
        <p:spPr>
          <a:noFill/>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eaLnBrk="1" hangingPunct="1"/>
            <a:fld id="{44687821-FBC6-4609-B114-95B4D7614800}" type="slidenum">
              <a:rPr lang="en-GB">
                <a:solidFill>
                  <a:srgbClr val="080808"/>
                </a:solidFill>
                <a:latin typeface="Book Antiqua" pitchFamily="18" charset="0"/>
              </a:rPr>
              <a:pPr eaLnBrk="1" hangingPunct="1"/>
              <a:t>1</a:t>
            </a:fld>
            <a:endParaRPr lang="en-GB">
              <a:solidFill>
                <a:srgbClr val="080808"/>
              </a:solidFill>
              <a:latin typeface="Book Antiqua" pitchFamily="18" charset="0"/>
            </a:endParaRPr>
          </a:p>
        </p:txBody>
      </p:sp>
      <p:sp>
        <p:nvSpPr>
          <p:cNvPr id="47107" name="Rectangle 2"/>
          <p:cNvSpPr>
            <a:spLocks noGrp="1" noRot="1" noChangeAspect="1" noChangeArrowheads="1" noTextEdit="1"/>
          </p:cNvSpPr>
          <p:nvPr>
            <p:ph type="sldImg"/>
          </p:nvPr>
        </p:nvSpPr>
        <p:spPr>
          <a:ln/>
        </p:spPr>
      </p:sp>
      <p:sp>
        <p:nvSpPr>
          <p:cNvPr id="47108" name="Rectangle 3"/>
          <p:cNvSpPr>
            <a:spLocks noGrp="1" noChangeArrowheads="1"/>
          </p:cNvSpPr>
          <p:nvPr>
            <p:ph type="body" idx="1"/>
          </p:nvPr>
        </p:nvSpPr>
        <p:spPr>
          <a:noFill/>
        </p:spPr>
        <p:txBody>
          <a:bodyPr/>
          <a:lstStyle/>
          <a:p>
            <a:pPr eaLnBrk="1" hangingPunct="1"/>
            <a:endParaRPr lang="en-GB"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If we were to add the information</a:t>
            </a:r>
            <a:r>
              <a:rPr lang="en-US" baseline="0" dirty="0" smtClean="0"/>
              <a:t> on availability, we may be able to notice slightly different patterns in habitat preference. For example, the extreme regions to the left and right are clearly avoided, because they are highly available but sparsely used. In contrast, what were previously considered outlying points now become highly influential for our inferences on preference, because they indicate habitats that are highly used compared to their low availability </a:t>
            </a:r>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A156CC75-71D1-4639-BAF5-AC1CEB74B84A}" type="slidenum">
              <a:rPr lang="en-GB" smtClean="0"/>
              <a:pPr>
                <a:defRPr/>
              </a:pPr>
              <a:t>11</a:t>
            </a:fld>
            <a:endParaRPr lang="en-GB"/>
          </a:p>
        </p:txBody>
      </p:sp>
    </p:spTree>
    <p:extLst>
      <p:ext uri="{BB962C8B-B14F-4D97-AF65-F5344CB8AC3E}">
        <p14:creationId xmlns:p14="http://schemas.microsoft.com/office/powerpoint/2010/main" val="9150666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A156CC75-71D1-4639-BAF5-AC1CEB74B84A}" type="slidenum">
              <a:rPr lang="en-GB" smtClean="0"/>
              <a:pPr>
                <a:defRPr/>
              </a:pPr>
              <a:t>12</a:t>
            </a:fld>
            <a:endParaRPr lang="en-GB"/>
          </a:p>
        </p:txBody>
      </p:sp>
    </p:spTree>
    <p:extLst>
      <p:ext uri="{BB962C8B-B14F-4D97-AF65-F5344CB8AC3E}">
        <p14:creationId xmlns:p14="http://schemas.microsoft.com/office/powerpoint/2010/main" val="42191283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SDMs are implicitly or explicitly motivated by a concept of habitat preference,</a:t>
            </a:r>
            <a:r>
              <a:rPr lang="en-US" baseline="0" dirty="0" smtClean="0"/>
              <a:t> which in the more defensible SDMs and in its simplest form is expressed as a ratio of the amount of habitat usage over habitat availability. This is usually modeled as the exponential of a linear predictor of covariates (irrespective of the type of movement and usage data available). Discussion of how best to deal with count, presence-only and occupancy data on usage is interesting (and worthy of a different talk) but almost settled in the literature (point out </a:t>
            </a:r>
            <a:r>
              <a:rPr lang="en-US" baseline="0" dirty="0" err="1" smtClean="0"/>
              <a:t>Aarts</a:t>
            </a:r>
            <a:r>
              <a:rPr lang="en-US" baseline="0" dirty="0" smtClean="0"/>
              <a:t> paper). But today, I will be mostly focusing on the denominator of this expression, availability. </a:t>
            </a:r>
            <a:endParaRPr lang="en-US" dirty="0"/>
          </a:p>
        </p:txBody>
      </p:sp>
      <p:sp>
        <p:nvSpPr>
          <p:cNvPr id="4" name="Slide Number Placeholder 3"/>
          <p:cNvSpPr>
            <a:spLocks noGrp="1"/>
          </p:cNvSpPr>
          <p:nvPr>
            <p:ph type="sldNum" sz="quarter" idx="10"/>
          </p:nvPr>
        </p:nvSpPr>
        <p:spPr/>
        <p:txBody>
          <a:bodyPr/>
          <a:lstStyle/>
          <a:p>
            <a:pPr>
              <a:defRPr/>
            </a:pPr>
            <a:fld id="{A156CC75-71D1-4639-BAF5-AC1CEB74B84A}" type="slidenum">
              <a:rPr lang="en-GB" smtClean="0"/>
              <a:pPr>
                <a:defRPr/>
              </a:pPr>
              <a:t>13</a:t>
            </a:fld>
            <a:endParaRPr lang="en-GB"/>
          </a:p>
        </p:txBody>
      </p:sp>
    </p:spTree>
    <p:extLst>
      <p:ext uri="{BB962C8B-B14F-4D97-AF65-F5344CB8AC3E}">
        <p14:creationId xmlns:p14="http://schemas.microsoft.com/office/powerpoint/2010/main" val="14985896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Habitat availability, i.e. the options that the individual is presented with, critically depend on accessibility of different habitats.</a:t>
            </a:r>
            <a:r>
              <a:rPr lang="en-US" baseline="0" dirty="0" smtClean="0"/>
              <a:t> And this is where movement creeps into all models of habitat preference. The process  can be outlined succinctly, in terms of the interplay between spatial and temporal autocorrelation. Consider a broader landscape comprising just two habitats whose overall availability is the same in all plots.  Explain plot in terms of availability in a setting of a given animal speed (high on the left, low on the right). In the “best” case scenario(top left)  of a rapidly moving individual existing in a highly heterogeneous habitat, it is very easy for the animal to experience everything that the landscape has to offer. However, a slow-moving animal in a strongly </a:t>
            </a:r>
            <a:r>
              <a:rPr lang="en-US" baseline="0" dirty="0" err="1" smtClean="0"/>
              <a:t>autocorrelated</a:t>
            </a:r>
            <a:r>
              <a:rPr lang="en-US" baseline="0" dirty="0" smtClean="0"/>
              <a:t> landscape, cannot easily escape its current conditions and is therefore experiencing a constrained availability. </a:t>
            </a:r>
            <a:endParaRPr lang="en-US" dirty="0"/>
          </a:p>
        </p:txBody>
      </p:sp>
      <p:sp>
        <p:nvSpPr>
          <p:cNvPr id="4" name="Slide Number Placeholder 3"/>
          <p:cNvSpPr>
            <a:spLocks noGrp="1"/>
          </p:cNvSpPr>
          <p:nvPr>
            <p:ph type="sldNum" sz="quarter" idx="10"/>
          </p:nvPr>
        </p:nvSpPr>
        <p:spPr/>
        <p:txBody>
          <a:bodyPr/>
          <a:lstStyle/>
          <a:p>
            <a:pPr>
              <a:defRPr/>
            </a:pPr>
            <a:fld id="{A156CC75-71D1-4639-BAF5-AC1CEB74B84A}" type="slidenum">
              <a:rPr lang="en-GB" smtClean="0"/>
              <a:pPr>
                <a:defRPr/>
              </a:pPr>
              <a:t>14</a:t>
            </a:fld>
            <a:endParaRPr lang="en-GB"/>
          </a:p>
        </p:txBody>
      </p:sp>
    </p:spTree>
    <p:extLst>
      <p:ext uri="{BB962C8B-B14F-4D97-AF65-F5344CB8AC3E}">
        <p14:creationId xmlns:p14="http://schemas.microsoft.com/office/powerpoint/2010/main" val="20450280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Going</a:t>
            </a:r>
            <a:r>
              <a:rPr lang="en-US" baseline="0" dirty="0" smtClean="0"/>
              <a:t> back to our main questions, it is easier to start from the one in the middle, simply because it is relatively more obvious that SHMs can be used to answer questions on the spatial distributions of a species. </a:t>
            </a:r>
            <a:endParaRPr lang="en-US" dirty="0"/>
          </a:p>
        </p:txBody>
      </p:sp>
      <p:sp>
        <p:nvSpPr>
          <p:cNvPr id="4" name="Slide Number Placeholder 3"/>
          <p:cNvSpPr>
            <a:spLocks noGrp="1"/>
          </p:cNvSpPr>
          <p:nvPr>
            <p:ph type="sldNum" sz="quarter" idx="10"/>
          </p:nvPr>
        </p:nvSpPr>
        <p:spPr/>
        <p:txBody>
          <a:bodyPr/>
          <a:lstStyle/>
          <a:p>
            <a:pPr>
              <a:defRPr/>
            </a:pPr>
            <a:fld id="{A156CC75-71D1-4639-BAF5-AC1CEB74B84A}" type="slidenum">
              <a:rPr lang="en-GB" smtClean="0"/>
              <a:pPr>
                <a:defRPr/>
              </a:pPr>
              <a:t>16</a:t>
            </a:fld>
            <a:endParaRPr lang="en-GB"/>
          </a:p>
        </p:txBody>
      </p:sp>
    </p:spTree>
    <p:extLst>
      <p:ext uri="{BB962C8B-B14F-4D97-AF65-F5344CB8AC3E}">
        <p14:creationId xmlns:p14="http://schemas.microsoft.com/office/powerpoint/2010/main" val="10987349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A156CC75-71D1-4639-BAF5-AC1CEB74B84A}" type="slidenum">
              <a:rPr lang="en-GB" smtClean="0"/>
              <a:pPr>
                <a:defRPr/>
              </a:pPr>
              <a:t>19</a:t>
            </a:fld>
            <a:endParaRPr lang="en-GB"/>
          </a:p>
        </p:txBody>
      </p:sp>
    </p:spTree>
    <p:extLst>
      <p:ext uri="{BB962C8B-B14F-4D97-AF65-F5344CB8AC3E}">
        <p14:creationId xmlns:p14="http://schemas.microsoft.com/office/powerpoint/2010/main" val="38108194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GFRs require a definition of habitat availability. For home ranging animals, like</a:t>
            </a:r>
            <a:r>
              <a:rPr lang="en-US" baseline="0" dirty="0" smtClean="0"/>
              <a:t> the wolves of the previous example, this is relatively straightforward to define. But, given a snapshot of distributional data from ranging animals, this is not so clear. This is not just an academic problem. If the scale of availability is set too high, the model glosses over fine features of usage at small scales, and its predictions are </a:t>
            </a:r>
            <a:r>
              <a:rPr lang="en-US" baseline="0" dirty="0" err="1" smtClean="0"/>
              <a:t>homogenised</a:t>
            </a:r>
            <a:r>
              <a:rPr lang="en-US" baseline="0" dirty="0" smtClean="0"/>
              <a:t>. I.e. they fail to capture hot and cold spots in distribution. On the other hand, if scale is set too small, the model fails to learn how the surrounding environment influences the decisions of animals locally, and its predictions are once again poorly transferrable. Considerations of movement can be very useful here. If we use a heuristic criterion (e.g. the AIC)  to select the best scale we find that application of the GFR on a cell-by-cell basis gives considerable protection against falling foul of the extremes of this trade-off.</a:t>
            </a:r>
            <a:endParaRPr lang="en-US" dirty="0"/>
          </a:p>
        </p:txBody>
      </p:sp>
      <p:sp>
        <p:nvSpPr>
          <p:cNvPr id="4" name="Slide Number Placeholder 3"/>
          <p:cNvSpPr>
            <a:spLocks noGrp="1"/>
          </p:cNvSpPr>
          <p:nvPr>
            <p:ph type="sldNum" sz="quarter" idx="10"/>
          </p:nvPr>
        </p:nvSpPr>
        <p:spPr/>
        <p:txBody>
          <a:bodyPr/>
          <a:lstStyle/>
          <a:p>
            <a:pPr>
              <a:defRPr/>
            </a:pPr>
            <a:fld id="{A156CC75-71D1-4639-BAF5-AC1CEB74B84A}" type="slidenum">
              <a:rPr lang="en-GB" smtClean="0"/>
              <a:pPr>
                <a:defRPr/>
              </a:pPr>
              <a:t>30</a:t>
            </a:fld>
            <a:endParaRPr lang="en-GB"/>
          </a:p>
        </p:txBody>
      </p:sp>
    </p:spTree>
    <p:extLst>
      <p:ext uri="{BB962C8B-B14F-4D97-AF65-F5344CB8AC3E}">
        <p14:creationId xmlns:p14="http://schemas.microsoft.com/office/powerpoint/2010/main" val="12725533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way to think about individual movement (and big telemetry data)</a:t>
            </a:r>
            <a:r>
              <a:rPr lang="en-US" baseline="0" dirty="0" smtClean="0"/>
              <a:t> </a:t>
            </a:r>
            <a:r>
              <a:rPr lang="en-US" dirty="0" smtClean="0"/>
              <a:t>within</a:t>
            </a:r>
            <a:r>
              <a:rPr lang="en-US" baseline="0" dirty="0" smtClean="0"/>
              <a:t> the context of species-habitat models is the Step selection approach. This tries to limit availability to the habitat options that are truly available to the animal given its current position and mobility constraints. This research area has, in the past, </a:t>
            </a:r>
            <a:r>
              <a:rPr lang="en-US" baseline="0" dirty="0" err="1" smtClean="0"/>
              <a:t>laboured</a:t>
            </a:r>
            <a:r>
              <a:rPr lang="en-US" baseline="0" dirty="0" smtClean="0"/>
              <a:t> under the impression that the more realistically we model movement under the step selection model, the more accurate its predictions will be at the population level. </a:t>
            </a:r>
            <a:endParaRPr lang="en-US" dirty="0"/>
          </a:p>
        </p:txBody>
      </p:sp>
      <p:sp>
        <p:nvSpPr>
          <p:cNvPr id="4" name="Slide Number Placeholder 3"/>
          <p:cNvSpPr>
            <a:spLocks noGrp="1"/>
          </p:cNvSpPr>
          <p:nvPr>
            <p:ph type="sldNum" sz="quarter" idx="10"/>
          </p:nvPr>
        </p:nvSpPr>
        <p:spPr/>
        <p:txBody>
          <a:bodyPr/>
          <a:lstStyle/>
          <a:p>
            <a:pPr>
              <a:defRPr/>
            </a:pPr>
            <a:fld id="{A156CC75-71D1-4639-BAF5-AC1CEB74B84A}" type="slidenum">
              <a:rPr lang="en-GB" smtClean="0"/>
              <a:pPr>
                <a:defRPr/>
              </a:pPr>
              <a:t>33</a:t>
            </a:fld>
            <a:endParaRPr lang="en-GB"/>
          </a:p>
        </p:txBody>
      </p:sp>
    </p:spTree>
    <p:extLst>
      <p:ext uri="{BB962C8B-B14F-4D97-AF65-F5344CB8AC3E}">
        <p14:creationId xmlns:p14="http://schemas.microsoft.com/office/powerpoint/2010/main" val="6092475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problem revolves</a:t>
            </a:r>
            <a:r>
              <a:rPr lang="en-US" baseline="0" dirty="0" smtClean="0"/>
              <a:t> around the interplay between spatial and temporal autocorrelation discussed earlier. </a:t>
            </a:r>
            <a:r>
              <a:rPr lang="en-US" dirty="0" smtClean="0"/>
              <a:t>Consider one dimensional geographical (right)</a:t>
            </a:r>
            <a:r>
              <a:rPr lang="en-US" baseline="0" dirty="0" smtClean="0"/>
              <a:t> and environmental (left) spaces. Consider a particular type of habitat (encountered by following the contour line as it crosses the measurements of the habitat variable in G-space. This corresponds to a single point in E-space and the count of dots (in G-space), gives us the availability of this habitat (in E-space).</a:t>
            </a:r>
            <a:endParaRPr lang="en-US" dirty="0"/>
          </a:p>
        </p:txBody>
      </p:sp>
      <p:sp>
        <p:nvSpPr>
          <p:cNvPr id="4" name="Slide Number Placeholder 3"/>
          <p:cNvSpPr>
            <a:spLocks noGrp="1"/>
          </p:cNvSpPr>
          <p:nvPr>
            <p:ph type="sldNum" sz="quarter" idx="10"/>
          </p:nvPr>
        </p:nvSpPr>
        <p:spPr/>
        <p:txBody>
          <a:bodyPr/>
          <a:lstStyle/>
          <a:p>
            <a:pPr>
              <a:defRPr/>
            </a:pPr>
            <a:fld id="{A156CC75-71D1-4639-BAF5-AC1CEB74B84A}" type="slidenum">
              <a:rPr lang="en-GB" smtClean="0"/>
              <a:pPr>
                <a:defRPr/>
              </a:pPr>
              <a:t>43</a:t>
            </a:fld>
            <a:endParaRPr lang="en-GB"/>
          </a:p>
        </p:txBody>
      </p:sp>
    </p:spTree>
    <p:extLst>
      <p:ext uri="{BB962C8B-B14F-4D97-AF65-F5344CB8AC3E}">
        <p14:creationId xmlns:p14="http://schemas.microsoft.com/office/powerpoint/2010/main" val="31716110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introduce mobility constraints. From any one of the original points,</a:t>
            </a:r>
            <a:r>
              <a:rPr lang="en-US" baseline="0" dirty="0" smtClean="0"/>
              <a:t> the organism may be constrained to within the little bell-shaped curves. The availability that it experiences must be somewhat different, but can we quantify it?</a:t>
            </a:r>
            <a:endParaRPr lang="en-US" dirty="0"/>
          </a:p>
        </p:txBody>
      </p:sp>
      <p:sp>
        <p:nvSpPr>
          <p:cNvPr id="4" name="Slide Number Placeholder 3"/>
          <p:cNvSpPr>
            <a:spLocks noGrp="1"/>
          </p:cNvSpPr>
          <p:nvPr>
            <p:ph type="sldNum" sz="quarter" idx="10"/>
          </p:nvPr>
        </p:nvSpPr>
        <p:spPr/>
        <p:txBody>
          <a:bodyPr/>
          <a:lstStyle/>
          <a:p>
            <a:pPr>
              <a:defRPr/>
            </a:pPr>
            <a:fld id="{A156CC75-71D1-4639-BAF5-AC1CEB74B84A}" type="slidenum">
              <a:rPr lang="en-GB" smtClean="0"/>
              <a:pPr>
                <a:defRPr/>
              </a:pPr>
              <a:t>44</a:t>
            </a:fld>
            <a:endParaRPr lang="en-GB"/>
          </a:p>
        </p:txBody>
      </p:sp>
    </p:spTree>
    <p:extLst>
      <p:ext uri="{BB962C8B-B14F-4D97-AF65-F5344CB8AC3E}">
        <p14:creationId xmlns:p14="http://schemas.microsoft.com/office/powerpoint/2010/main" val="31716110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very</a:t>
            </a:r>
            <a:r>
              <a:rPr lang="en-US" baseline="0" dirty="0" smtClean="0"/>
              <a:t> broad and superficially unconnected set of questions, all with a loosely spatial/habitat/movement association. But there is a common thread. </a:t>
            </a:r>
            <a:endParaRPr lang="en-US" dirty="0"/>
          </a:p>
        </p:txBody>
      </p:sp>
      <p:sp>
        <p:nvSpPr>
          <p:cNvPr id="4" name="Slide Number Placeholder 3"/>
          <p:cNvSpPr>
            <a:spLocks noGrp="1"/>
          </p:cNvSpPr>
          <p:nvPr>
            <p:ph type="sldNum" sz="quarter" idx="10"/>
          </p:nvPr>
        </p:nvSpPr>
        <p:spPr/>
        <p:txBody>
          <a:bodyPr/>
          <a:lstStyle/>
          <a:p>
            <a:pPr>
              <a:defRPr/>
            </a:pPr>
            <a:fld id="{A156CC75-71D1-4639-BAF5-AC1CEB74B84A}" type="slidenum">
              <a:rPr lang="en-GB" smtClean="0"/>
              <a:pPr>
                <a:defRPr/>
              </a:pPr>
              <a:t>2</a:t>
            </a:fld>
            <a:endParaRPr lang="en-GB"/>
          </a:p>
        </p:txBody>
      </p:sp>
    </p:spTree>
    <p:extLst>
      <p:ext uri="{BB962C8B-B14F-4D97-AF65-F5344CB8AC3E}">
        <p14:creationId xmlns:p14="http://schemas.microsoft.com/office/powerpoint/2010/main" val="5101384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Yes, by sampling</a:t>
            </a:r>
            <a:r>
              <a:rPr lang="en-US" baseline="0" dirty="0" smtClean="0"/>
              <a:t> around the locations of the dots according to the mobility constraints. This gives us a new histogram of availability. But if we want to be able to do this rapidly, for dealing with big data, we may need an analytical expression for availability. Can we obtain this?</a:t>
            </a:r>
            <a:endParaRPr lang="en-US" dirty="0"/>
          </a:p>
        </p:txBody>
      </p:sp>
      <p:sp>
        <p:nvSpPr>
          <p:cNvPr id="4" name="Slide Number Placeholder 3"/>
          <p:cNvSpPr>
            <a:spLocks noGrp="1"/>
          </p:cNvSpPr>
          <p:nvPr>
            <p:ph type="sldNum" sz="quarter" idx="10"/>
          </p:nvPr>
        </p:nvSpPr>
        <p:spPr/>
        <p:txBody>
          <a:bodyPr/>
          <a:lstStyle/>
          <a:p>
            <a:pPr>
              <a:defRPr/>
            </a:pPr>
            <a:fld id="{A156CC75-71D1-4639-BAF5-AC1CEB74B84A}" type="slidenum">
              <a:rPr lang="en-GB" smtClean="0"/>
              <a:pPr>
                <a:defRPr/>
              </a:pPr>
              <a:t>45</a:t>
            </a:fld>
            <a:endParaRPr lang="en-GB"/>
          </a:p>
        </p:txBody>
      </p:sp>
    </p:spTree>
    <p:extLst>
      <p:ext uri="{BB962C8B-B14F-4D97-AF65-F5344CB8AC3E}">
        <p14:creationId xmlns:p14="http://schemas.microsoft.com/office/powerpoint/2010/main" val="31716110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A156CC75-71D1-4639-BAF5-AC1CEB74B84A}" type="slidenum">
              <a:rPr lang="en-GB" smtClean="0"/>
              <a:pPr>
                <a:defRPr/>
              </a:pPr>
              <a:t>46</a:t>
            </a:fld>
            <a:endParaRPr lang="en-GB"/>
          </a:p>
        </p:txBody>
      </p:sp>
    </p:spTree>
    <p:extLst>
      <p:ext uri="{BB962C8B-B14F-4D97-AF65-F5344CB8AC3E}">
        <p14:creationId xmlns:p14="http://schemas.microsoft.com/office/powerpoint/2010/main" val="31716110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A156CC75-71D1-4639-BAF5-AC1CEB74B84A}" type="slidenum">
              <a:rPr lang="en-GB" smtClean="0"/>
              <a:pPr>
                <a:defRPr/>
              </a:pPr>
              <a:t>47</a:t>
            </a:fld>
            <a:endParaRPr lang="en-GB"/>
          </a:p>
        </p:txBody>
      </p:sp>
    </p:spTree>
    <p:extLst>
      <p:ext uri="{BB962C8B-B14F-4D97-AF65-F5344CB8AC3E}">
        <p14:creationId xmlns:p14="http://schemas.microsoft.com/office/powerpoint/2010/main" val="317161109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A156CC75-71D1-4639-BAF5-AC1CEB74B84A}" type="slidenum">
              <a:rPr lang="en-GB" smtClean="0"/>
              <a:pPr>
                <a:defRPr/>
              </a:pPr>
              <a:t>48</a:t>
            </a:fld>
            <a:endParaRPr lang="en-GB"/>
          </a:p>
        </p:txBody>
      </p:sp>
    </p:spTree>
    <p:extLst>
      <p:ext uri="{BB962C8B-B14F-4D97-AF65-F5344CB8AC3E}">
        <p14:creationId xmlns:p14="http://schemas.microsoft.com/office/powerpoint/2010/main" val="31716110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Will deal with a triptych of questions. Big data (e.g. telemetry) can most readily be processed to answer</a:t>
            </a:r>
            <a:r>
              <a:rPr lang="en-US" baseline="0" dirty="0" smtClean="0"/>
              <a:t> these three questions, but only if we pay attention at aspects of movement. Even though, SDMs </a:t>
            </a:r>
            <a:endParaRPr lang="en-US" dirty="0"/>
          </a:p>
        </p:txBody>
      </p:sp>
      <p:sp>
        <p:nvSpPr>
          <p:cNvPr id="4" name="Slide Number Placeholder 3"/>
          <p:cNvSpPr>
            <a:spLocks noGrp="1"/>
          </p:cNvSpPr>
          <p:nvPr>
            <p:ph type="sldNum" sz="quarter" idx="10"/>
          </p:nvPr>
        </p:nvSpPr>
        <p:spPr/>
        <p:txBody>
          <a:bodyPr/>
          <a:lstStyle/>
          <a:p>
            <a:pPr>
              <a:defRPr/>
            </a:pPr>
            <a:fld id="{A156CC75-71D1-4639-BAF5-AC1CEB74B84A}" type="slidenum">
              <a:rPr lang="en-GB" smtClean="0"/>
              <a:pPr>
                <a:defRPr/>
              </a:pPr>
              <a:t>3</a:t>
            </a:fld>
            <a:endParaRPr lang="en-GB"/>
          </a:p>
        </p:txBody>
      </p:sp>
    </p:spTree>
    <p:extLst>
      <p:ext uri="{BB962C8B-B14F-4D97-AF65-F5344CB8AC3E}">
        <p14:creationId xmlns:p14="http://schemas.microsoft.com/office/powerpoint/2010/main" val="10987349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Will deal with a triptych of questions. Big data (e.g. telemetry) can most readily be processed to answer</a:t>
            </a:r>
            <a:r>
              <a:rPr lang="en-US" baseline="0" dirty="0" smtClean="0"/>
              <a:t> these three questions, but only if we pay attention at aspects of movement. Even though, SDMs </a:t>
            </a:r>
            <a:endParaRPr lang="en-US" dirty="0"/>
          </a:p>
        </p:txBody>
      </p:sp>
      <p:sp>
        <p:nvSpPr>
          <p:cNvPr id="4" name="Slide Number Placeholder 3"/>
          <p:cNvSpPr>
            <a:spLocks noGrp="1"/>
          </p:cNvSpPr>
          <p:nvPr>
            <p:ph type="sldNum" sz="quarter" idx="10"/>
          </p:nvPr>
        </p:nvSpPr>
        <p:spPr/>
        <p:txBody>
          <a:bodyPr/>
          <a:lstStyle/>
          <a:p>
            <a:pPr>
              <a:defRPr/>
            </a:pPr>
            <a:fld id="{A156CC75-71D1-4639-BAF5-AC1CEB74B84A}" type="slidenum">
              <a:rPr lang="en-GB" smtClean="0"/>
              <a:pPr>
                <a:defRPr/>
              </a:pPr>
              <a:t>4</a:t>
            </a:fld>
            <a:endParaRPr lang="en-GB"/>
          </a:p>
        </p:txBody>
      </p:sp>
    </p:spTree>
    <p:extLst>
      <p:ext uri="{BB962C8B-B14F-4D97-AF65-F5344CB8AC3E}">
        <p14:creationId xmlns:p14="http://schemas.microsoft.com/office/powerpoint/2010/main" val="10987349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Will deal with a triptych of questions. Big data (e.g. telemetry) can most readily be processed to answer</a:t>
            </a:r>
            <a:r>
              <a:rPr lang="en-US" baseline="0" dirty="0" smtClean="0"/>
              <a:t> these three questions, but only if we pay attention at aspects of movement. Even though, SDMs </a:t>
            </a:r>
            <a:endParaRPr lang="en-US" dirty="0"/>
          </a:p>
        </p:txBody>
      </p:sp>
      <p:sp>
        <p:nvSpPr>
          <p:cNvPr id="4" name="Slide Number Placeholder 3"/>
          <p:cNvSpPr>
            <a:spLocks noGrp="1"/>
          </p:cNvSpPr>
          <p:nvPr>
            <p:ph type="sldNum" sz="quarter" idx="10"/>
          </p:nvPr>
        </p:nvSpPr>
        <p:spPr/>
        <p:txBody>
          <a:bodyPr/>
          <a:lstStyle/>
          <a:p>
            <a:pPr>
              <a:defRPr/>
            </a:pPr>
            <a:fld id="{A156CC75-71D1-4639-BAF5-AC1CEB74B84A}" type="slidenum">
              <a:rPr lang="en-GB" smtClean="0"/>
              <a:pPr>
                <a:defRPr/>
              </a:pPr>
              <a:t>5</a:t>
            </a:fld>
            <a:endParaRPr lang="en-GB"/>
          </a:p>
        </p:txBody>
      </p:sp>
    </p:spTree>
    <p:extLst>
      <p:ext uri="{BB962C8B-B14F-4D97-AF65-F5344CB8AC3E}">
        <p14:creationId xmlns:p14="http://schemas.microsoft.com/office/powerpoint/2010/main" val="10987349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Will deal with a triptych of questions. Big data (e.g. telemetry) can most readily be processed to answer</a:t>
            </a:r>
            <a:r>
              <a:rPr lang="en-US" baseline="0" dirty="0" smtClean="0"/>
              <a:t> these three questions, but only if we pay attention at aspects of movement. Even though, SDMs </a:t>
            </a:r>
            <a:endParaRPr lang="en-US" dirty="0"/>
          </a:p>
        </p:txBody>
      </p:sp>
      <p:sp>
        <p:nvSpPr>
          <p:cNvPr id="4" name="Slide Number Placeholder 3"/>
          <p:cNvSpPr>
            <a:spLocks noGrp="1"/>
          </p:cNvSpPr>
          <p:nvPr>
            <p:ph type="sldNum" sz="quarter" idx="10"/>
          </p:nvPr>
        </p:nvSpPr>
        <p:spPr/>
        <p:txBody>
          <a:bodyPr/>
          <a:lstStyle/>
          <a:p>
            <a:pPr>
              <a:defRPr/>
            </a:pPr>
            <a:fld id="{A156CC75-71D1-4639-BAF5-AC1CEB74B84A}" type="slidenum">
              <a:rPr lang="en-GB" smtClean="0"/>
              <a:pPr>
                <a:defRPr/>
              </a:pPr>
              <a:t>6</a:t>
            </a:fld>
            <a:endParaRPr lang="en-GB"/>
          </a:p>
        </p:txBody>
      </p:sp>
    </p:spTree>
    <p:extLst>
      <p:ext uri="{BB962C8B-B14F-4D97-AF65-F5344CB8AC3E}">
        <p14:creationId xmlns:p14="http://schemas.microsoft.com/office/powerpoint/2010/main" val="10987349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a:t>
            </a:r>
            <a:r>
              <a:rPr lang="en-US" baseline="0" dirty="0" smtClean="0"/>
              <a:t> talk I will argue that this very comprehensive set of questions and be answered by approaches based on species-habitat </a:t>
            </a:r>
            <a:r>
              <a:rPr lang="en-US" baseline="0" dirty="0" err="1" smtClean="0"/>
              <a:t>modelling</a:t>
            </a:r>
            <a:r>
              <a:rPr lang="en-US" baseline="0" dirty="0" smtClean="0"/>
              <a:t>, but that none of these questions can be tackled satisfactorily without explicitly thinking about individual movement. </a:t>
            </a:r>
            <a:endParaRPr lang="en-US" dirty="0"/>
          </a:p>
        </p:txBody>
      </p:sp>
      <p:sp>
        <p:nvSpPr>
          <p:cNvPr id="4" name="Slide Number Placeholder 3"/>
          <p:cNvSpPr>
            <a:spLocks noGrp="1"/>
          </p:cNvSpPr>
          <p:nvPr>
            <p:ph type="sldNum" sz="quarter" idx="10"/>
          </p:nvPr>
        </p:nvSpPr>
        <p:spPr/>
        <p:txBody>
          <a:bodyPr/>
          <a:lstStyle/>
          <a:p>
            <a:pPr>
              <a:defRPr/>
            </a:pPr>
            <a:fld id="{A156CC75-71D1-4639-BAF5-AC1CEB74B84A}" type="slidenum">
              <a:rPr lang="en-GB" smtClean="0"/>
              <a:pPr>
                <a:defRPr/>
              </a:pPr>
              <a:t>7</a:t>
            </a:fld>
            <a:endParaRPr lang="en-GB"/>
          </a:p>
        </p:txBody>
      </p:sp>
    </p:spTree>
    <p:extLst>
      <p:ext uri="{BB962C8B-B14F-4D97-AF65-F5344CB8AC3E}">
        <p14:creationId xmlns:p14="http://schemas.microsoft.com/office/powerpoint/2010/main" val="42228133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Typical picture when thinking about</a:t>
            </a:r>
            <a:r>
              <a:rPr lang="en-US" baseline="0" dirty="0" smtClean="0"/>
              <a:t> SHMs. But the devil is in the detail. In particular, the challenges first become apparent when one considers the issue of availability (a problem ignored by effort-free analysis approaches). </a:t>
            </a:r>
            <a:endParaRPr lang="en-US" dirty="0"/>
          </a:p>
        </p:txBody>
      </p:sp>
      <p:sp>
        <p:nvSpPr>
          <p:cNvPr id="4" name="Slide Number Placeholder 3"/>
          <p:cNvSpPr>
            <a:spLocks noGrp="1"/>
          </p:cNvSpPr>
          <p:nvPr>
            <p:ph type="sldNum" sz="quarter" idx="10"/>
          </p:nvPr>
        </p:nvSpPr>
        <p:spPr/>
        <p:txBody>
          <a:bodyPr/>
          <a:lstStyle/>
          <a:p>
            <a:pPr>
              <a:defRPr/>
            </a:pPr>
            <a:fld id="{A156CC75-71D1-4639-BAF5-AC1CEB74B84A}" type="slidenum">
              <a:rPr lang="en-GB" smtClean="0"/>
              <a:pPr>
                <a:defRPr/>
              </a:pPr>
              <a:t>8</a:t>
            </a:fld>
            <a:endParaRPr lang="en-GB"/>
          </a:p>
        </p:txBody>
      </p:sp>
    </p:spTree>
    <p:extLst>
      <p:ext uri="{BB962C8B-B14F-4D97-AF65-F5344CB8AC3E}">
        <p14:creationId xmlns:p14="http://schemas.microsoft.com/office/powerpoint/2010/main" val="26003528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Consider the widespread</a:t>
            </a:r>
            <a:r>
              <a:rPr lang="en-US" baseline="0" dirty="0" smtClean="0"/>
              <a:t> class of “niche-related” models which consider solely the occurrence of a species in environmental space. Niche-related models fit different mathematical structures to the cloud of occurrence points. By doing that, in the above simple example, we may be tempted to conclude that the orientation of habitat preference is BL to TR. However, this plot does not show us the full set of habitats from which this organism is choosing. The two “outliers” to the top left are excluded from the bulk of the preference. These models  claim to be able to quantify the niche of a species, on the basis that if a species is present at some location, clearly it is able to survive there. Of course, this is not true. Species can be absent from suitable habitat, or they can be present in (sink) habitat in which they cannot survive in the long-term</a:t>
            </a:r>
            <a:endParaRPr lang="en-US" dirty="0"/>
          </a:p>
        </p:txBody>
      </p:sp>
      <p:sp>
        <p:nvSpPr>
          <p:cNvPr id="4" name="Slide Number Placeholder 3"/>
          <p:cNvSpPr>
            <a:spLocks noGrp="1"/>
          </p:cNvSpPr>
          <p:nvPr>
            <p:ph type="sldNum" sz="quarter" idx="10"/>
          </p:nvPr>
        </p:nvSpPr>
        <p:spPr/>
        <p:txBody>
          <a:bodyPr/>
          <a:lstStyle/>
          <a:p>
            <a:pPr>
              <a:defRPr/>
            </a:pPr>
            <a:fld id="{A156CC75-71D1-4639-BAF5-AC1CEB74B84A}" type="slidenum">
              <a:rPr lang="en-GB" smtClean="0"/>
              <a:pPr>
                <a:defRPr/>
              </a:pPr>
              <a:t>9</a:t>
            </a:fld>
            <a:endParaRPr lang="en-GB"/>
          </a:p>
        </p:txBody>
      </p:sp>
    </p:spTree>
    <p:extLst>
      <p:ext uri="{BB962C8B-B14F-4D97-AF65-F5344CB8AC3E}">
        <p14:creationId xmlns:p14="http://schemas.microsoft.com/office/powerpoint/2010/main" val="40939494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overOverlay.png"/>
          <p:cNvPicPr>
            <a:picLocks noChangeAspect="1"/>
          </p:cNvPicPr>
          <p:nvPr/>
        </p:nvPicPr>
        <p:blipFill>
          <a:blip r:embed="rId2" cstate="print"/>
          <a:stretch>
            <a:fillRect/>
          </a:stretch>
        </p:blipFill>
        <p:spPr>
          <a:xfrm>
            <a:off x="0" y="0"/>
            <a:ext cx="9144000" cy="6858000"/>
          </a:xfrm>
          <a:prstGeom prst="rect">
            <a:avLst/>
          </a:prstGeom>
        </p:spPr>
      </p:pic>
      <p:sp>
        <p:nvSpPr>
          <p:cNvPr id="4" name="Date Placeholder 3"/>
          <p:cNvSpPr>
            <a:spLocks noGrp="1"/>
          </p:cNvSpPr>
          <p:nvPr>
            <p:ph type="dt" sz="half" idx="10"/>
          </p:nvPr>
        </p:nvSpPr>
        <p:spPr/>
        <p:txBody>
          <a:bodyPr/>
          <a:lstStyle>
            <a:lvl1pPr>
              <a:defRPr>
                <a:solidFill>
                  <a:schemeClr val="tx2"/>
                </a:solidFill>
              </a:defRPr>
            </a:lvl1pPr>
          </a:lstStyle>
          <a:p>
            <a:pPr>
              <a:defRPr/>
            </a:pPr>
            <a:endParaRPr lang="en-US"/>
          </a:p>
        </p:txBody>
      </p:sp>
      <p:sp>
        <p:nvSpPr>
          <p:cNvPr id="5" name="Footer Placeholder 4"/>
          <p:cNvSpPr>
            <a:spLocks noGrp="1"/>
          </p:cNvSpPr>
          <p:nvPr>
            <p:ph type="ftr" sz="quarter" idx="11"/>
          </p:nvPr>
        </p:nvSpPr>
        <p:spPr/>
        <p:txBody>
          <a:bodyPr/>
          <a:lstStyle>
            <a:lvl1pPr>
              <a:defRPr>
                <a:solidFill>
                  <a:schemeClr val="tx2"/>
                </a:solidFill>
              </a:defRPr>
            </a:lvl1pPr>
          </a:lstStyle>
          <a:p>
            <a:pPr>
              <a:defRPr/>
            </a:pPr>
            <a:endParaRPr lang="en-US"/>
          </a:p>
        </p:txBody>
      </p:sp>
      <p:sp>
        <p:nvSpPr>
          <p:cNvPr id="6" name="Slide Number Placeholder 5"/>
          <p:cNvSpPr>
            <a:spLocks noGrp="1"/>
          </p:cNvSpPr>
          <p:nvPr>
            <p:ph type="sldNum" sz="quarter" idx="12"/>
          </p:nvPr>
        </p:nvSpPr>
        <p:spPr/>
        <p:txBody>
          <a:bodyPr/>
          <a:lstStyle>
            <a:lvl1pPr>
              <a:defRPr>
                <a:solidFill>
                  <a:schemeClr val="tx2"/>
                </a:solidFill>
              </a:defRPr>
            </a:lvl1pPr>
          </a:lstStyle>
          <a:p>
            <a:pPr>
              <a:defRPr/>
            </a:pPr>
            <a:fld id="{179D6679-6872-4E18-837D-2D39FDF08E8F}" type="slidenum">
              <a:rPr lang="en-US" smtClean="0"/>
              <a:pPr>
                <a:defRPr/>
              </a:pPr>
              <a:t>‹#›</a:t>
            </a:fld>
            <a:endParaRPr lang="en-US"/>
          </a:p>
        </p:txBody>
      </p:sp>
      <p:grpSp>
        <p:nvGrpSpPr>
          <p:cNvPr id="8" name="Group 7"/>
          <p:cNvGrpSpPr/>
          <p:nvPr/>
        </p:nvGrpSpPr>
        <p:grpSpPr>
          <a:xfrm>
            <a:off x="1194101" y="2887530"/>
            <a:ext cx="6779110" cy="923330"/>
            <a:chOff x="1172584" y="1381459"/>
            <a:chExt cx="6779110" cy="923330"/>
          </a:xfrm>
          <a:effectLst>
            <a:outerShdw blurRad="38100" dist="12700" dir="16200000" rotWithShape="0">
              <a:prstClr val="black">
                <a:alpha val="30000"/>
              </a:prstClr>
            </a:outerShdw>
          </a:effectLst>
        </p:grpSpPr>
        <p:sp>
          <p:nvSpPr>
            <p:cNvPr id="9" name="TextBox 8"/>
            <p:cNvSpPr txBox="1"/>
            <p:nvPr/>
          </p:nvSpPr>
          <p:spPr>
            <a:xfrm>
              <a:off x="4147073" y="1381459"/>
              <a:ext cx="877163" cy="923330"/>
            </a:xfrm>
            <a:prstGeom prst="rect">
              <a:avLst/>
            </a:prstGeom>
            <a:noFill/>
          </p:spPr>
          <p:txBody>
            <a:bodyPr wrap="none" rtlCol="0">
              <a:spAutoFit/>
            </a:bodyPr>
            <a:lstStyle/>
            <a:p>
              <a:r>
                <a:rPr lang="en-US" sz="5400" dirty="0" smtClean="0">
                  <a:ln w="3175">
                    <a:solidFill>
                      <a:schemeClr val="tx2">
                        <a:alpha val="60000"/>
                      </a:schemeClr>
                    </a:solidFill>
                  </a:ln>
                  <a:solidFill>
                    <a:schemeClr val="tx2">
                      <a:lumMod val="90000"/>
                    </a:schemeClr>
                  </a:solidFill>
                  <a:effectLst>
                    <a:outerShdw blurRad="34925" dist="12700" dir="14400000" algn="ctr" rotWithShape="0">
                      <a:srgbClr val="000000">
                        <a:alpha val="21000"/>
                      </a:srgbClr>
                    </a:outerShdw>
                  </a:effectLst>
                  <a:latin typeface="Wingdings" pitchFamily="2" charset="2"/>
                </a:rPr>
                <a:t></a:t>
              </a:r>
              <a:endParaRPr lang="en-US" sz="5400" dirty="0">
                <a:ln w="3175">
                  <a:solidFill>
                    <a:schemeClr val="tx2">
                      <a:alpha val="60000"/>
                    </a:schemeClr>
                  </a:solidFill>
                </a:ln>
                <a:solidFill>
                  <a:schemeClr val="tx2">
                    <a:lumMod val="90000"/>
                  </a:schemeClr>
                </a:solidFill>
                <a:effectLst>
                  <a:outerShdw blurRad="34925" dist="12700" dir="14400000" algn="ctr" rotWithShape="0">
                    <a:srgbClr val="000000">
                      <a:alpha val="21000"/>
                    </a:srgbClr>
                  </a:outerShdw>
                </a:effectLst>
                <a:latin typeface="Wingdings" pitchFamily="2" charset="2"/>
              </a:endParaRPr>
            </a:p>
          </p:txBody>
        </p:sp>
        <p:cxnSp>
          <p:nvCxnSpPr>
            <p:cNvPr id="10" name="Straight Connector 9"/>
            <p:cNvCxnSpPr/>
            <p:nvPr/>
          </p:nvCxnSpPr>
          <p:spPr>
            <a:xfrm rot="10800000">
              <a:off x="1172584" y="1925620"/>
              <a:ext cx="3119718" cy="1588"/>
            </a:xfrm>
            <a:prstGeom prst="line">
              <a:avLst/>
            </a:prstGeom>
            <a:ln>
              <a:solidFill>
                <a:schemeClr val="tx2">
                  <a:lumMod val="90000"/>
                </a:schemeClr>
              </a:solidFill>
            </a:ln>
            <a:effectLst/>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rot="10800000">
              <a:off x="4831976" y="1922930"/>
              <a:ext cx="3119718" cy="1588"/>
            </a:xfrm>
            <a:prstGeom prst="line">
              <a:avLst/>
            </a:prstGeom>
            <a:ln>
              <a:solidFill>
                <a:schemeClr val="tx2">
                  <a:lumMod val="90000"/>
                </a:schemeClr>
              </a:solidFill>
            </a:ln>
            <a:effectLst/>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183341" y="1387737"/>
            <a:ext cx="6777318" cy="1731982"/>
          </a:xfrm>
        </p:spPr>
        <p:txBody>
          <a:bodyPr anchor="b"/>
          <a:lstStyle>
            <a:lvl1pPr>
              <a:defRPr>
                <a:ln w="3175">
                  <a:solidFill>
                    <a:schemeClr val="tx1">
                      <a:alpha val="65000"/>
                    </a:schemeClr>
                  </a:solidFill>
                </a:ln>
                <a:solidFill>
                  <a:schemeClr val="tx1"/>
                </a:solidFill>
                <a:effectLst>
                  <a:outerShdw blurRad="25400" dist="12700" dir="14220000" rotWithShape="0">
                    <a:prstClr val="black">
                      <a:alpha val="50000"/>
                    </a:prstClr>
                  </a:outerShdw>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1371600" y="3767862"/>
            <a:ext cx="6400800" cy="1752600"/>
          </a:xfrm>
        </p:spPr>
        <p:txBody>
          <a:bodyPr/>
          <a:lstStyle>
            <a:lvl1pPr marL="0" indent="0" algn="ctr">
              <a:buNone/>
              <a:defRPr>
                <a:solidFill>
                  <a:schemeClr val="tx1"/>
                </a:solidFill>
                <a:effectLst>
                  <a:outerShdw blurRad="34925" dist="12700" dir="14400000" rotWithShape="0">
                    <a:prstClr val="black">
                      <a:alpha val="21000"/>
                    </a:prstClr>
                  </a:outerShdw>
                </a:effectLs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nchor="ct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EE600340-75DD-4A22-8578-4D6B947A06A8}" type="slidenum">
              <a:rPr lang="en-US" smtClean="0"/>
              <a:pPr>
                <a:defRPr/>
              </a:pPr>
              <a:t>‹#›</a:t>
            </a:fld>
            <a:endParaRPr lang="en-US"/>
          </a:p>
        </p:txBody>
      </p:sp>
      <p:grpSp>
        <p:nvGrpSpPr>
          <p:cNvPr id="11" name="Group 10"/>
          <p:cNvGrpSpPr/>
          <p:nvPr/>
        </p:nvGrpSpPr>
        <p:grpSpPr>
          <a:xfrm>
            <a:off x="1172584" y="1392217"/>
            <a:ext cx="6779110" cy="923330"/>
            <a:chOff x="1172584" y="1381459"/>
            <a:chExt cx="6779110" cy="923330"/>
          </a:xfrm>
        </p:grpSpPr>
        <p:sp>
          <p:nvSpPr>
            <p:cNvPr id="15" name="TextBox 14"/>
            <p:cNvSpPr txBox="1"/>
            <p:nvPr/>
          </p:nvSpPr>
          <p:spPr>
            <a:xfrm>
              <a:off x="4147073" y="1381459"/>
              <a:ext cx="877163" cy="923330"/>
            </a:xfrm>
            <a:prstGeom prst="rect">
              <a:avLst/>
            </a:prstGeom>
            <a:noFill/>
          </p:spPr>
          <p:txBody>
            <a:bodyPr wrap="none" rtlCol="0">
              <a:spAutoFit/>
            </a:bodyPr>
            <a:lstStyle/>
            <a:p>
              <a:r>
                <a:rPr lang="en-US" sz="5400" dirty="0" smtClean="0">
                  <a:solidFill>
                    <a:schemeClr val="tx2">
                      <a:lumMod val="60000"/>
                      <a:lumOff val="40000"/>
                    </a:schemeClr>
                  </a:solidFill>
                  <a:latin typeface="Wingdings" pitchFamily="2" charset="2"/>
                </a:rPr>
                <a:t></a:t>
              </a:r>
              <a:endParaRPr lang="en-US" sz="5400" dirty="0">
                <a:solidFill>
                  <a:schemeClr val="tx2">
                    <a:lumMod val="60000"/>
                    <a:lumOff val="40000"/>
                  </a:schemeClr>
                </a:solidFill>
                <a:latin typeface="Wingdings" pitchFamily="2" charset="2"/>
              </a:endParaRPr>
            </a:p>
          </p:txBody>
        </p:sp>
        <p:cxnSp>
          <p:nvCxnSpPr>
            <p:cNvPr id="16" name="Straight Connector 15"/>
            <p:cNvCxnSpPr/>
            <p:nvPr/>
          </p:nvCxnSpPr>
          <p:spPr>
            <a:xfrm rot="10800000">
              <a:off x="1172584" y="1925620"/>
              <a:ext cx="3119718" cy="1588"/>
            </a:xfrm>
            <a:prstGeom prst="line">
              <a:avLst/>
            </a:prstGeom>
            <a:ln>
              <a:solidFill>
                <a:schemeClr val="tx2">
                  <a:lumMod val="60000"/>
                  <a:lumOff val="40000"/>
                </a:schemeClr>
              </a:solidFill>
            </a:ln>
            <a:effectLst/>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rot="10800000">
              <a:off x="4831976" y="1922650"/>
              <a:ext cx="3119718" cy="1588"/>
            </a:xfrm>
            <a:prstGeom prst="line">
              <a:avLst/>
            </a:prstGeom>
            <a:ln>
              <a:solidFill>
                <a:schemeClr val="tx2">
                  <a:lumMod val="60000"/>
                  <a:lumOff val="40000"/>
                </a:schemeClr>
              </a:solidFill>
            </a:ln>
            <a:effectLst/>
          </p:spPr>
          <p:style>
            <a:lnRef idx="1">
              <a:schemeClr val="accent1"/>
            </a:lnRef>
            <a:fillRef idx="0">
              <a:schemeClr val="accent1"/>
            </a:fillRef>
            <a:effectRef idx="0">
              <a:schemeClr val="accent1"/>
            </a:effectRef>
            <a:fontRef idx="minor">
              <a:schemeClr val="tx1"/>
            </a:fontRef>
          </p:style>
        </p:cxn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66560" y="559398"/>
            <a:ext cx="1678193" cy="5566765"/>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88488" y="849854"/>
            <a:ext cx="5507917" cy="5023821"/>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1215A7DB-B3F8-4B8A-9A7B-215220844632}" type="slidenum">
              <a:rPr lang="en-US" smtClean="0"/>
              <a:pPr>
                <a:defRPr/>
              </a:pPr>
              <a:t>‹#›</a:t>
            </a:fld>
            <a:endParaRPr lang="en-US"/>
          </a:p>
        </p:txBody>
      </p:sp>
      <p:grpSp>
        <p:nvGrpSpPr>
          <p:cNvPr id="11" name="Group 10"/>
          <p:cNvGrpSpPr/>
          <p:nvPr/>
        </p:nvGrpSpPr>
        <p:grpSpPr>
          <a:xfrm rot="5400000">
            <a:off x="3909050" y="2880823"/>
            <a:ext cx="5480154" cy="923330"/>
            <a:chOff x="1815339" y="1381459"/>
            <a:chExt cx="5480154" cy="923330"/>
          </a:xfrm>
        </p:grpSpPr>
        <p:sp>
          <p:nvSpPr>
            <p:cNvPr id="12" name="TextBox 11"/>
            <p:cNvSpPr txBox="1"/>
            <p:nvPr/>
          </p:nvSpPr>
          <p:spPr>
            <a:xfrm>
              <a:off x="4147073" y="1381459"/>
              <a:ext cx="877163" cy="923330"/>
            </a:xfrm>
            <a:prstGeom prst="rect">
              <a:avLst/>
            </a:prstGeom>
            <a:noFill/>
          </p:spPr>
          <p:txBody>
            <a:bodyPr wrap="none" rtlCol="0">
              <a:spAutoFit/>
            </a:bodyPr>
            <a:lstStyle/>
            <a:p>
              <a:r>
                <a:rPr lang="en-US" sz="5400" dirty="0" smtClean="0">
                  <a:solidFill>
                    <a:schemeClr val="tx2">
                      <a:lumMod val="60000"/>
                      <a:lumOff val="40000"/>
                    </a:schemeClr>
                  </a:solidFill>
                  <a:latin typeface="Wingdings" pitchFamily="2" charset="2"/>
                </a:rPr>
                <a:t></a:t>
              </a:r>
              <a:endParaRPr lang="en-US" sz="5400" dirty="0">
                <a:solidFill>
                  <a:schemeClr val="tx2">
                    <a:lumMod val="60000"/>
                    <a:lumOff val="40000"/>
                  </a:schemeClr>
                </a:solidFill>
                <a:latin typeface="Wingdings" pitchFamily="2" charset="2"/>
              </a:endParaRPr>
            </a:p>
          </p:txBody>
        </p:sp>
        <p:cxnSp>
          <p:nvCxnSpPr>
            <p:cNvPr id="13" name="Straight Connector 12"/>
            <p:cNvCxnSpPr/>
            <p:nvPr/>
          </p:nvCxnSpPr>
          <p:spPr>
            <a:xfrm flipH="1" flipV="1">
              <a:off x="1815339" y="1924709"/>
              <a:ext cx="2468880" cy="2505"/>
            </a:xfrm>
            <a:prstGeom prst="line">
              <a:avLst/>
            </a:prstGeom>
            <a:ln>
              <a:solidFill>
                <a:schemeClr val="tx2">
                  <a:lumMod val="60000"/>
                  <a:lumOff val="40000"/>
                </a:schemeClr>
              </a:solidFill>
            </a:ln>
            <a:effectLst/>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rot="10800000">
              <a:off x="4826613" y="1927417"/>
              <a:ext cx="2468880" cy="1588"/>
            </a:xfrm>
            <a:prstGeom prst="line">
              <a:avLst/>
            </a:prstGeom>
            <a:ln>
              <a:solidFill>
                <a:schemeClr val="tx2">
                  <a:lumMod val="60000"/>
                  <a:lumOff val="40000"/>
                </a:schemeClr>
              </a:solidFill>
            </a:ln>
            <a:effectLst/>
          </p:spPr>
          <p:style>
            <a:lnRef idx="1">
              <a:schemeClr val="accent1"/>
            </a:lnRef>
            <a:fillRef idx="0">
              <a:schemeClr val="accent1"/>
            </a:fillRef>
            <a:effectRef idx="0">
              <a:schemeClr val="accent1"/>
            </a:effectRef>
            <a:fontRef idx="minor">
              <a:schemeClr val="tx1"/>
            </a:fontRef>
          </p:style>
        </p:cxn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Ref idx="1002">
        <a:schemeClr val="bg1"/>
      </p:bgRef>
    </p:bg>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CD65DCB8-966D-4D3A-B999-3D74AB757C1D}" type="slidenum">
              <a:rPr lang="en-US" smtClean="0"/>
              <a:pPr>
                <a:defRPr/>
              </a:pPr>
              <a:t>‹#›</a:t>
            </a:fld>
            <a:endParaRPr lang="en-US"/>
          </a:p>
        </p:txBody>
      </p:sp>
      <p:sp>
        <p:nvSpPr>
          <p:cNvPr id="11" name="Title 10"/>
          <p:cNvSpPr>
            <a:spLocks noGrp="1"/>
          </p:cNvSpPr>
          <p:nvPr>
            <p:ph type="title"/>
          </p:nvPr>
        </p:nvSpPr>
        <p:spPr/>
        <p:txBody>
          <a:bodyPr/>
          <a:lstStyle/>
          <a:p>
            <a:r>
              <a:rPr lang="en-US" smtClean="0"/>
              <a:t>Click to edit Master title style</a:t>
            </a:r>
            <a:endParaRPr lang="en-US"/>
          </a:p>
        </p:txBody>
      </p:sp>
      <p:grpSp>
        <p:nvGrpSpPr>
          <p:cNvPr id="12" name="Group 11"/>
          <p:cNvGrpSpPr/>
          <p:nvPr/>
        </p:nvGrpSpPr>
        <p:grpSpPr>
          <a:xfrm>
            <a:off x="1172584" y="1392217"/>
            <a:ext cx="6779110" cy="923330"/>
            <a:chOff x="1172584" y="1381459"/>
            <a:chExt cx="6779110" cy="923330"/>
          </a:xfrm>
        </p:grpSpPr>
        <p:sp>
          <p:nvSpPr>
            <p:cNvPr id="13" name="TextBox 12"/>
            <p:cNvSpPr txBox="1"/>
            <p:nvPr/>
          </p:nvSpPr>
          <p:spPr>
            <a:xfrm>
              <a:off x="4147073" y="1381459"/>
              <a:ext cx="877163" cy="923330"/>
            </a:xfrm>
            <a:prstGeom prst="rect">
              <a:avLst/>
            </a:prstGeom>
            <a:noFill/>
          </p:spPr>
          <p:txBody>
            <a:bodyPr wrap="none" rtlCol="0">
              <a:spAutoFit/>
            </a:bodyPr>
            <a:lstStyle/>
            <a:p>
              <a:r>
                <a:rPr lang="en-US" sz="5400" dirty="0" smtClean="0">
                  <a:solidFill>
                    <a:schemeClr val="tx2">
                      <a:lumMod val="60000"/>
                      <a:lumOff val="40000"/>
                    </a:schemeClr>
                  </a:solidFill>
                  <a:latin typeface="Wingdings" pitchFamily="2" charset="2"/>
                </a:rPr>
                <a:t></a:t>
              </a:r>
              <a:endParaRPr lang="en-US" sz="5400" dirty="0">
                <a:solidFill>
                  <a:schemeClr val="tx2">
                    <a:lumMod val="60000"/>
                    <a:lumOff val="40000"/>
                  </a:schemeClr>
                </a:solidFill>
                <a:latin typeface="Wingdings" pitchFamily="2" charset="2"/>
              </a:endParaRPr>
            </a:p>
          </p:txBody>
        </p:sp>
        <p:cxnSp>
          <p:nvCxnSpPr>
            <p:cNvPr id="14" name="Straight Connector 13"/>
            <p:cNvCxnSpPr/>
            <p:nvPr/>
          </p:nvCxnSpPr>
          <p:spPr>
            <a:xfrm rot="10800000">
              <a:off x="1172584" y="1925620"/>
              <a:ext cx="3119718" cy="1588"/>
            </a:xfrm>
            <a:prstGeom prst="line">
              <a:avLst/>
            </a:prstGeom>
            <a:ln>
              <a:solidFill>
                <a:schemeClr val="tx2">
                  <a:lumMod val="60000"/>
                  <a:lumOff val="40000"/>
                </a:schemeClr>
              </a:solidFill>
            </a:ln>
            <a:effectLst/>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rot="10800000">
              <a:off x="4831976" y="1922650"/>
              <a:ext cx="3119718" cy="1588"/>
            </a:xfrm>
            <a:prstGeom prst="line">
              <a:avLst/>
            </a:prstGeom>
            <a:ln>
              <a:solidFill>
                <a:schemeClr val="tx2">
                  <a:lumMod val="60000"/>
                  <a:lumOff val="40000"/>
                </a:schemeClr>
              </a:solidFill>
            </a:ln>
            <a:effectLst/>
          </p:spPr>
          <p:style>
            <a:lnRef idx="1">
              <a:schemeClr val="accent1"/>
            </a:lnRef>
            <a:fillRef idx="0">
              <a:schemeClr val="accent1"/>
            </a:fillRef>
            <a:effectRef idx="0">
              <a:schemeClr val="accent1"/>
            </a:effectRef>
            <a:fontRef idx="minor">
              <a:schemeClr val="tx1"/>
            </a:fontRef>
          </p:style>
        </p:cxnSp>
      </p:grpSp>
    </p:spTree>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2"/>
      </p:bgRef>
    </p:bg>
    <p:spTree>
      <p:nvGrpSpPr>
        <p:cNvPr id="1" name=""/>
        <p:cNvGrpSpPr/>
        <p:nvPr/>
      </p:nvGrpSpPr>
      <p:grpSpPr>
        <a:xfrm>
          <a:off x="0" y="0"/>
          <a:ext cx="0" cy="0"/>
          <a:chOff x="0" y="0"/>
          <a:chExt cx="0" cy="0"/>
        </a:xfrm>
      </p:grpSpPr>
      <p:pic>
        <p:nvPicPr>
          <p:cNvPr id="12" name="Picture 11" descr="CoverOverlay.png"/>
          <p:cNvPicPr>
            <a:picLocks noChangeAspect="1"/>
          </p:cNvPicPr>
          <p:nvPr/>
        </p:nvPicPr>
        <p:blipFill>
          <a:blip r:embed="rId2" cstate="print">
            <a:lum/>
          </a:blip>
          <a:stretch>
            <a:fillRect/>
          </a:stretch>
        </p:blipFill>
        <p:spPr>
          <a:xfrm>
            <a:off x="0" y="0"/>
            <a:ext cx="9144000" cy="6858000"/>
          </a:xfrm>
          <a:prstGeom prst="rect">
            <a:avLst/>
          </a:prstGeom>
        </p:spPr>
      </p:pic>
      <p:grpSp>
        <p:nvGrpSpPr>
          <p:cNvPr id="7" name="Group 7"/>
          <p:cNvGrpSpPr/>
          <p:nvPr/>
        </p:nvGrpSpPr>
        <p:grpSpPr>
          <a:xfrm>
            <a:off x="1172584" y="2887579"/>
            <a:ext cx="6779110" cy="923330"/>
            <a:chOff x="1172584" y="1381459"/>
            <a:chExt cx="6779110" cy="923330"/>
          </a:xfrm>
        </p:grpSpPr>
        <p:sp>
          <p:nvSpPr>
            <p:cNvPr id="9" name="TextBox 8"/>
            <p:cNvSpPr txBox="1"/>
            <p:nvPr/>
          </p:nvSpPr>
          <p:spPr>
            <a:xfrm>
              <a:off x="4147073" y="1381459"/>
              <a:ext cx="877163" cy="923330"/>
            </a:xfrm>
            <a:prstGeom prst="rect">
              <a:avLst/>
            </a:prstGeom>
            <a:noFill/>
          </p:spPr>
          <p:txBody>
            <a:bodyPr wrap="none" rtlCol="0">
              <a:spAutoFit/>
            </a:bodyPr>
            <a:lstStyle/>
            <a:p>
              <a:r>
                <a:rPr lang="en-US" sz="5400" dirty="0" smtClean="0">
                  <a:solidFill>
                    <a:schemeClr val="tx2">
                      <a:lumMod val="60000"/>
                      <a:lumOff val="40000"/>
                    </a:schemeClr>
                  </a:solidFill>
                  <a:latin typeface="Wingdings" pitchFamily="2" charset="2"/>
                </a:rPr>
                <a:t></a:t>
              </a:r>
              <a:endParaRPr lang="en-US" sz="5400" dirty="0">
                <a:solidFill>
                  <a:schemeClr val="tx2">
                    <a:lumMod val="60000"/>
                    <a:lumOff val="40000"/>
                  </a:schemeClr>
                </a:solidFill>
                <a:latin typeface="Wingdings" pitchFamily="2" charset="2"/>
              </a:endParaRPr>
            </a:p>
          </p:txBody>
        </p:sp>
        <p:cxnSp>
          <p:nvCxnSpPr>
            <p:cNvPr id="10" name="Straight Connector 9"/>
            <p:cNvCxnSpPr/>
            <p:nvPr/>
          </p:nvCxnSpPr>
          <p:spPr>
            <a:xfrm rot="10800000">
              <a:off x="1172584" y="1925620"/>
              <a:ext cx="3119718" cy="1588"/>
            </a:xfrm>
            <a:prstGeom prst="line">
              <a:avLst/>
            </a:prstGeom>
            <a:ln>
              <a:solidFill>
                <a:schemeClr val="tx2">
                  <a:lumMod val="60000"/>
                  <a:lumOff val="40000"/>
                </a:schemeClr>
              </a:solidFill>
            </a:ln>
            <a:effectLst/>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rot="10800000">
              <a:off x="4831976" y="1927412"/>
              <a:ext cx="3119718" cy="1588"/>
            </a:xfrm>
            <a:prstGeom prst="line">
              <a:avLst/>
            </a:prstGeom>
            <a:ln>
              <a:solidFill>
                <a:schemeClr val="tx2">
                  <a:lumMod val="60000"/>
                  <a:lumOff val="40000"/>
                </a:schemeClr>
              </a:solidFill>
            </a:ln>
            <a:effectLst/>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a:xfrm>
            <a:off x="690040" y="1204857"/>
            <a:ext cx="7754713" cy="1910716"/>
          </a:xfrm>
        </p:spPr>
        <p:txBody>
          <a:bodyPr anchor="b"/>
          <a:lstStyle>
            <a:lvl1pPr algn="ctr">
              <a:defRPr sz="5400" b="0" cap="none" baseline="0">
                <a:solidFill>
                  <a:schemeClr val="tx2"/>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699248" y="3767316"/>
            <a:ext cx="7734747" cy="1500187"/>
          </a:xfrm>
        </p:spPr>
        <p:txBody>
          <a:bodyPr anchor="t"/>
          <a:lstStyle>
            <a:lvl1pPr marL="0" indent="0" algn="ctr">
              <a:buNone/>
              <a:defRPr sz="20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035DBE7C-1AA5-4A1C-859C-4C3E5A25920C}" type="slidenum">
              <a:rPr lang="en-US" smtClean="0"/>
              <a:pPr>
                <a:defRPr/>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pPr>
              <a:defRPr/>
            </a:pPr>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pPr>
              <a:defRPr/>
            </a:pPr>
            <a:fld id="{DD25B20D-8882-4C5B-A22C-3C4E6BCE24A7}" type="slidenum">
              <a:rPr lang="en-US" smtClean="0"/>
              <a:pPr>
                <a:defRPr/>
              </a:pPr>
              <a:t>‹#›</a:t>
            </a:fld>
            <a:endParaRPr lang="en-US"/>
          </a:p>
        </p:txBody>
      </p:sp>
      <p:sp>
        <p:nvSpPr>
          <p:cNvPr id="12" name="Title 11"/>
          <p:cNvSpPr>
            <a:spLocks noGrp="1"/>
          </p:cNvSpPr>
          <p:nvPr>
            <p:ph type="title"/>
          </p:nvPr>
        </p:nvSpPr>
        <p:spPr/>
        <p:txBody>
          <a:bodyPr/>
          <a:lstStyle>
            <a:lvl1pPr>
              <a:defRPr>
                <a:solidFill>
                  <a:schemeClr val="tx2"/>
                </a:solidFill>
              </a:defRPr>
            </a:lvl1pPr>
          </a:lstStyle>
          <a:p>
            <a:r>
              <a:rPr lang="en-US" smtClean="0"/>
              <a:t>Click to edit Master title style</a:t>
            </a:r>
            <a:endParaRPr lang="en-US" dirty="0"/>
          </a:p>
        </p:txBody>
      </p:sp>
      <p:grpSp>
        <p:nvGrpSpPr>
          <p:cNvPr id="13" name="Group 12"/>
          <p:cNvGrpSpPr/>
          <p:nvPr/>
        </p:nvGrpSpPr>
        <p:grpSpPr>
          <a:xfrm>
            <a:off x="1172584" y="1392217"/>
            <a:ext cx="6779110" cy="923330"/>
            <a:chOff x="1172584" y="1381459"/>
            <a:chExt cx="6779110" cy="923330"/>
          </a:xfrm>
        </p:grpSpPr>
        <p:sp>
          <p:nvSpPr>
            <p:cNvPr id="14" name="TextBox 13"/>
            <p:cNvSpPr txBox="1"/>
            <p:nvPr/>
          </p:nvSpPr>
          <p:spPr>
            <a:xfrm>
              <a:off x="4147073" y="1381459"/>
              <a:ext cx="877163" cy="923330"/>
            </a:xfrm>
            <a:prstGeom prst="rect">
              <a:avLst/>
            </a:prstGeom>
            <a:noFill/>
          </p:spPr>
          <p:txBody>
            <a:bodyPr wrap="none" rtlCol="0">
              <a:spAutoFit/>
            </a:bodyPr>
            <a:lstStyle/>
            <a:p>
              <a:r>
                <a:rPr lang="en-US" sz="5400" dirty="0" smtClean="0">
                  <a:solidFill>
                    <a:schemeClr val="tx2">
                      <a:lumMod val="60000"/>
                      <a:lumOff val="40000"/>
                    </a:schemeClr>
                  </a:solidFill>
                  <a:latin typeface="Wingdings" pitchFamily="2" charset="2"/>
                </a:rPr>
                <a:t></a:t>
              </a:r>
              <a:endParaRPr lang="en-US" sz="5400" dirty="0">
                <a:solidFill>
                  <a:schemeClr val="tx2">
                    <a:lumMod val="60000"/>
                    <a:lumOff val="40000"/>
                  </a:schemeClr>
                </a:solidFill>
                <a:latin typeface="Wingdings" pitchFamily="2" charset="2"/>
              </a:endParaRPr>
            </a:p>
          </p:txBody>
        </p:sp>
        <p:cxnSp>
          <p:nvCxnSpPr>
            <p:cNvPr id="15" name="Straight Connector 14"/>
            <p:cNvCxnSpPr/>
            <p:nvPr/>
          </p:nvCxnSpPr>
          <p:spPr>
            <a:xfrm rot="10800000">
              <a:off x="1172584" y="1925620"/>
              <a:ext cx="3119718" cy="1588"/>
            </a:xfrm>
            <a:prstGeom prst="line">
              <a:avLst/>
            </a:prstGeom>
            <a:ln>
              <a:solidFill>
                <a:schemeClr val="tx2">
                  <a:lumMod val="60000"/>
                  <a:lumOff val="40000"/>
                </a:schemeClr>
              </a:solidFill>
            </a:ln>
            <a:effectLst/>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rot="10800000">
              <a:off x="4831976" y="1922650"/>
              <a:ext cx="3119718" cy="1588"/>
            </a:xfrm>
            <a:prstGeom prst="line">
              <a:avLst/>
            </a:prstGeom>
            <a:ln>
              <a:solidFill>
                <a:schemeClr val="tx2">
                  <a:lumMod val="60000"/>
                  <a:lumOff val="40000"/>
                </a:schemeClr>
              </a:solidFill>
            </a:ln>
            <a:effectLst/>
          </p:spPr>
          <p:style>
            <a:lnRef idx="1">
              <a:schemeClr val="accent1"/>
            </a:lnRef>
            <a:fillRef idx="0">
              <a:schemeClr val="accent1"/>
            </a:fillRef>
            <a:effectRef idx="0">
              <a:schemeClr val="accent1"/>
            </a:effectRef>
            <a:fontRef idx="minor">
              <a:schemeClr val="tx1"/>
            </a:fontRef>
          </p:style>
        </p:cxnSp>
      </p:grpSp>
      <p:sp>
        <p:nvSpPr>
          <p:cNvPr id="8" name="Content Placeholder 7"/>
          <p:cNvSpPr>
            <a:spLocks noGrp="1"/>
          </p:cNvSpPr>
          <p:nvPr>
            <p:ph sz="quarter" idx="13"/>
          </p:nvPr>
        </p:nvSpPr>
        <p:spPr>
          <a:xfrm>
            <a:off x="685800" y="2240280"/>
            <a:ext cx="3803904" cy="387705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 name="Content Placeholder 9"/>
          <p:cNvSpPr>
            <a:spLocks noGrp="1"/>
          </p:cNvSpPr>
          <p:nvPr>
            <p:ph sz="quarter" idx="14"/>
          </p:nvPr>
        </p:nvSpPr>
        <p:spPr>
          <a:xfrm>
            <a:off x="4645151" y="2240280"/>
            <a:ext cx="3803904" cy="387705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1051560" y="2240280"/>
            <a:ext cx="3442446" cy="658368"/>
          </a:xfrm>
        </p:spPr>
        <p:txBody>
          <a:bodyPr anchor="b"/>
          <a:lstStyle>
            <a:lvl1pPr marL="0" indent="0" algn="ctr">
              <a:buNone/>
              <a:defRPr sz="24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88488" y="2947595"/>
            <a:ext cx="3803904" cy="317296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002306" y="2240280"/>
            <a:ext cx="3447288" cy="658368"/>
          </a:xfrm>
        </p:spPr>
        <p:txBody>
          <a:bodyPr anchor="b"/>
          <a:lstStyle>
            <a:lvl1pPr marL="0" indent="0" algn="ctr">
              <a:buNone/>
              <a:defRPr sz="24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6" y="2944368"/>
            <a:ext cx="3799728" cy="317296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pPr>
              <a:defRPr/>
            </a:pPr>
            <a:endParaRPr lang="en-US"/>
          </a:p>
        </p:txBody>
      </p:sp>
      <p:sp>
        <p:nvSpPr>
          <p:cNvPr id="8" name="Footer Placeholder 7"/>
          <p:cNvSpPr>
            <a:spLocks noGrp="1"/>
          </p:cNvSpPr>
          <p:nvPr>
            <p:ph type="ftr" sz="quarter" idx="11"/>
          </p:nvPr>
        </p:nvSpPr>
        <p:spPr/>
        <p:txBody>
          <a:bodyPr/>
          <a:lstStyle/>
          <a:p>
            <a:pPr>
              <a:defRPr/>
            </a:pPr>
            <a:endParaRPr lang="en-US"/>
          </a:p>
        </p:txBody>
      </p:sp>
      <p:sp>
        <p:nvSpPr>
          <p:cNvPr id="9" name="Slide Number Placeholder 8"/>
          <p:cNvSpPr>
            <a:spLocks noGrp="1"/>
          </p:cNvSpPr>
          <p:nvPr>
            <p:ph type="sldNum" sz="quarter" idx="12"/>
          </p:nvPr>
        </p:nvSpPr>
        <p:spPr/>
        <p:txBody>
          <a:bodyPr/>
          <a:lstStyle/>
          <a:p>
            <a:pPr>
              <a:defRPr/>
            </a:pPr>
            <a:fld id="{34CA7468-D343-45BD-941C-873937F487FD}" type="slidenum">
              <a:rPr lang="en-US" smtClean="0"/>
              <a:pPr>
                <a:defRPr/>
              </a:pPr>
              <a:t>‹#›</a:t>
            </a:fld>
            <a:endParaRPr lang="en-US"/>
          </a:p>
        </p:txBody>
      </p:sp>
      <p:grpSp>
        <p:nvGrpSpPr>
          <p:cNvPr id="14" name="Group 13"/>
          <p:cNvGrpSpPr/>
          <p:nvPr/>
        </p:nvGrpSpPr>
        <p:grpSpPr>
          <a:xfrm>
            <a:off x="1172584" y="1392217"/>
            <a:ext cx="6779110" cy="923330"/>
            <a:chOff x="1172584" y="1381459"/>
            <a:chExt cx="6779110" cy="923330"/>
          </a:xfrm>
        </p:grpSpPr>
        <p:sp>
          <p:nvSpPr>
            <p:cNvPr id="16" name="TextBox 15"/>
            <p:cNvSpPr txBox="1"/>
            <p:nvPr/>
          </p:nvSpPr>
          <p:spPr>
            <a:xfrm>
              <a:off x="4147073" y="1381459"/>
              <a:ext cx="877163" cy="923330"/>
            </a:xfrm>
            <a:prstGeom prst="rect">
              <a:avLst/>
            </a:prstGeom>
            <a:noFill/>
          </p:spPr>
          <p:txBody>
            <a:bodyPr wrap="none" rtlCol="0">
              <a:spAutoFit/>
            </a:bodyPr>
            <a:lstStyle/>
            <a:p>
              <a:r>
                <a:rPr lang="en-US" sz="5400" dirty="0" smtClean="0">
                  <a:solidFill>
                    <a:schemeClr val="tx2">
                      <a:lumMod val="60000"/>
                      <a:lumOff val="40000"/>
                    </a:schemeClr>
                  </a:solidFill>
                  <a:latin typeface="Wingdings" pitchFamily="2" charset="2"/>
                </a:rPr>
                <a:t></a:t>
              </a:r>
              <a:endParaRPr lang="en-US" sz="5400" dirty="0">
                <a:solidFill>
                  <a:schemeClr val="tx2">
                    <a:lumMod val="60000"/>
                    <a:lumOff val="40000"/>
                  </a:schemeClr>
                </a:solidFill>
                <a:latin typeface="Wingdings" pitchFamily="2" charset="2"/>
              </a:endParaRPr>
            </a:p>
          </p:txBody>
        </p:sp>
        <p:cxnSp>
          <p:nvCxnSpPr>
            <p:cNvPr id="17" name="Straight Connector 16"/>
            <p:cNvCxnSpPr/>
            <p:nvPr/>
          </p:nvCxnSpPr>
          <p:spPr>
            <a:xfrm rot="10800000">
              <a:off x="1172584" y="1925620"/>
              <a:ext cx="3119718" cy="1588"/>
            </a:xfrm>
            <a:prstGeom prst="line">
              <a:avLst/>
            </a:prstGeom>
            <a:ln>
              <a:solidFill>
                <a:schemeClr val="tx2">
                  <a:lumMod val="60000"/>
                  <a:lumOff val="40000"/>
                </a:schemeClr>
              </a:solidFill>
            </a:ln>
            <a:effectLst/>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rot="10800000">
              <a:off x="4831976" y="1922650"/>
              <a:ext cx="3119718" cy="1588"/>
            </a:xfrm>
            <a:prstGeom prst="line">
              <a:avLst/>
            </a:prstGeom>
            <a:ln>
              <a:solidFill>
                <a:schemeClr val="tx2">
                  <a:lumMod val="60000"/>
                  <a:lumOff val="40000"/>
                </a:schemeClr>
              </a:solidFill>
            </a:ln>
            <a:effectLst/>
          </p:spPr>
          <p:style>
            <a:lnRef idx="1">
              <a:schemeClr val="accent1"/>
            </a:lnRef>
            <a:fillRef idx="0">
              <a:schemeClr val="accent1"/>
            </a:fillRef>
            <a:effectRef idx="0">
              <a:schemeClr val="accent1"/>
            </a:effectRef>
            <a:fontRef idx="minor">
              <a:schemeClr val="tx1"/>
            </a:fontRef>
          </p:style>
        </p:cxn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pPr>
              <a:defRPr/>
            </a:pPr>
            <a:endParaRPr lang="en-US"/>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pPr>
              <a:defRPr/>
            </a:pPr>
            <a:fld id="{6F46379A-3138-4CC1-BDA1-78E9D7830D7F}" type="slidenum">
              <a:rPr lang="en-US" smtClean="0"/>
              <a:pPr>
                <a:defRPr/>
              </a:pPr>
              <a:t>‹#›</a:t>
            </a:fld>
            <a:endParaRPr lang="en-US"/>
          </a:p>
        </p:txBody>
      </p:sp>
      <p:grpSp>
        <p:nvGrpSpPr>
          <p:cNvPr id="10" name="Group 9"/>
          <p:cNvGrpSpPr/>
          <p:nvPr/>
        </p:nvGrpSpPr>
        <p:grpSpPr>
          <a:xfrm>
            <a:off x="1172584" y="1392217"/>
            <a:ext cx="6779110" cy="923330"/>
            <a:chOff x="1172584" y="1381459"/>
            <a:chExt cx="6779110" cy="923330"/>
          </a:xfrm>
        </p:grpSpPr>
        <p:sp>
          <p:nvSpPr>
            <p:cNvPr id="14" name="TextBox 13"/>
            <p:cNvSpPr txBox="1"/>
            <p:nvPr/>
          </p:nvSpPr>
          <p:spPr>
            <a:xfrm>
              <a:off x="4147073" y="1381459"/>
              <a:ext cx="877163" cy="923330"/>
            </a:xfrm>
            <a:prstGeom prst="rect">
              <a:avLst/>
            </a:prstGeom>
            <a:noFill/>
          </p:spPr>
          <p:txBody>
            <a:bodyPr wrap="none" rtlCol="0">
              <a:spAutoFit/>
            </a:bodyPr>
            <a:lstStyle/>
            <a:p>
              <a:r>
                <a:rPr lang="en-US" sz="5400" dirty="0" smtClean="0">
                  <a:solidFill>
                    <a:schemeClr val="tx2">
                      <a:lumMod val="60000"/>
                      <a:lumOff val="40000"/>
                    </a:schemeClr>
                  </a:solidFill>
                  <a:latin typeface="Wingdings" pitchFamily="2" charset="2"/>
                </a:rPr>
                <a:t></a:t>
              </a:r>
              <a:endParaRPr lang="en-US" sz="5400" dirty="0">
                <a:solidFill>
                  <a:schemeClr val="tx2">
                    <a:lumMod val="60000"/>
                    <a:lumOff val="40000"/>
                  </a:schemeClr>
                </a:solidFill>
                <a:latin typeface="Wingdings" pitchFamily="2" charset="2"/>
              </a:endParaRPr>
            </a:p>
          </p:txBody>
        </p:sp>
        <p:cxnSp>
          <p:nvCxnSpPr>
            <p:cNvPr id="15" name="Straight Connector 14"/>
            <p:cNvCxnSpPr/>
            <p:nvPr/>
          </p:nvCxnSpPr>
          <p:spPr>
            <a:xfrm rot="10800000">
              <a:off x="1172584" y="1925620"/>
              <a:ext cx="3119718" cy="1588"/>
            </a:xfrm>
            <a:prstGeom prst="line">
              <a:avLst/>
            </a:prstGeom>
            <a:ln>
              <a:solidFill>
                <a:schemeClr val="tx2">
                  <a:lumMod val="60000"/>
                  <a:lumOff val="40000"/>
                </a:schemeClr>
              </a:solidFill>
            </a:ln>
            <a:effectLst/>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rot="10800000">
              <a:off x="4831976" y="1922650"/>
              <a:ext cx="3119718" cy="1588"/>
            </a:xfrm>
            <a:prstGeom prst="line">
              <a:avLst/>
            </a:prstGeom>
            <a:ln>
              <a:solidFill>
                <a:schemeClr val="tx2">
                  <a:lumMod val="60000"/>
                  <a:lumOff val="40000"/>
                </a:schemeClr>
              </a:solidFill>
            </a:ln>
            <a:effectLst/>
          </p:spPr>
          <p:style>
            <a:lnRef idx="1">
              <a:schemeClr val="accent1"/>
            </a:lnRef>
            <a:fillRef idx="0">
              <a:schemeClr val="accent1"/>
            </a:fillRef>
            <a:effectRef idx="0">
              <a:schemeClr val="accent1"/>
            </a:effectRef>
            <a:fontRef idx="minor">
              <a:schemeClr val="tx1"/>
            </a:fontRef>
          </p:style>
        </p:cxn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endParaRPr lang="en-US"/>
          </a:p>
        </p:txBody>
      </p:sp>
      <p:sp>
        <p:nvSpPr>
          <p:cNvPr id="3" name="Footer Placeholder 2"/>
          <p:cNvSpPr>
            <a:spLocks noGrp="1"/>
          </p:cNvSpPr>
          <p:nvPr>
            <p:ph type="ftr" sz="quarter" idx="11"/>
          </p:nvPr>
        </p:nvSpPr>
        <p:spPr/>
        <p:txBody>
          <a:bodyPr/>
          <a:lstStyle/>
          <a:p>
            <a:pPr>
              <a:defRPr/>
            </a:pPr>
            <a:endParaRPr lang="en-US"/>
          </a:p>
        </p:txBody>
      </p:sp>
      <p:sp>
        <p:nvSpPr>
          <p:cNvPr id="4" name="Slide Number Placeholder 3"/>
          <p:cNvSpPr>
            <a:spLocks noGrp="1"/>
          </p:cNvSpPr>
          <p:nvPr>
            <p:ph type="sldNum" sz="quarter" idx="12"/>
          </p:nvPr>
        </p:nvSpPr>
        <p:spPr/>
        <p:txBody>
          <a:bodyPr/>
          <a:lstStyle/>
          <a:p>
            <a:pPr>
              <a:defRPr/>
            </a:pPr>
            <a:fld id="{EA846BE3-145B-43B1-9887-24C40A73BA3D}" type="slidenum">
              <a:rPr lang="en-US" smtClean="0"/>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34579" y="1678195"/>
            <a:ext cx="3422483" cy="1886921"/>
          </a:xfrm>
        </p:spPr>
        <p:txBody>
          <a:bodyPr anchor="b"/>
          <a:lstStyle>
            <a:lvl1pPr algn="l">
              <a:defRPr sz="2800" b="0"/>
            </a:lvl1pPr>
          </a:lstStyle>
          <a:p>
            <a:r>
              <a:rPr lang="en-US" smtClean="0"/>
              <a:t>Click to edit Master title style</a:t>
            </a:r>
            <a:endParaRPr lang="en-US"/>
          </a:p>
        </p:txBody>
      </p:sp>
      <p:sp>
        <p:nvSpPr>
          <p:cNvPr id="3" name="Content Placeholder 2"/>
          <p:cNvSpPr>
            <a:spLocks noGrp="1"/>
          </p:cNvSpPr>
          <p:nvPr>
            <p:ph idx="1"/>
          </p:nvPr>
        </p:nvSpPr>
        <p:spPr>
          <a:xfrm>
            <a:off x="692001" y="559398"/>
            <a:ext cx="4116667" cy="5566765"/>
          </a:xfrm>
        </p:spPr>
        <p:txBody>
          <a:bodyPr anchor="ctr"/>
          <a:lstStyle>
            <a:lvl1pPr>
              <a:defRPr sz="2400"/>
            </a:lvl1pPr>
            <a:lvl2pPr>
              <a:defRPr sz="2200"/>
            </a:lvl2pPr>
            <a:lvl3pPr>
              <a:defRPr sz="2000"/>
            </a:lvl3pPr>
            <a:lvl4pPr>
              <a:defRPr sz="1800"/>
            </a:lvl4pPr>
            <a:lvl5pPr>
              <a:defRPr sz="16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5034579" y="3603812"/>
            <a:ext cx="3411725" cy="2517289"/>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pPr>
              <a:defRPr/>
            </a:pPr>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pPr>
              <a:defRPr/>
            </a:pPr>
            <a:fld id="{80EAE41A-79BD-4675-9103-55D89BB85555}" type="slidenum">
              <a:rPr lang="en-US" smtClean="0"/>
              <a:pPr>
                <a:defRPr/>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731" y="4668818"/>
            <a:ext cx="7767021" cy="644729"/>
          </a:xfrm>
        </p:spPr>
        <p:txBody>
          <a:bodyPr anchor="b"/>
          <a:lstStyle>
            <a:lvl1pPr algn="ctr">
              <a:defRPr sz="2800" b="0"/>
            </a:lvl1pPr>
          </a:lstStyle>
          <a:p>
            <a:r>
              <a:rPr lang="en-US" smtClean="0"/>
              <a:t>Click to edit Master title style</a:t>
            </a:r>
            <a:endParaRPr lang="en-US"/>
          </a:p>
        </p:txBody>
      </p:sp>
      <p:sp>
        <p:nvSpPr>
          <p:cNvPr id="3" name="Picture Placeholder 2"/>
          <p:cNvSpPr>
            <a:spLocks noGrp="1"/>
          </p:cNvSpPr>
          <p:nvPr>
            <p:ph type="pic" idx="1"/>
          </p:nvPr>
        </p:nvSpPr>
        <p:spPr>
          <a:xfrm rot="240000">
            <a:off x="2183792" y="666965"/>
            <a:ext cx="4772156" cy="3598016"/>
          </a:xfrm>
          <a:solidFill>
            <a:srgbClr val="FFFFFF">
              <a:shade val="85000"/>
            </a:srgbClr>
          </a:solidFill>
          <a:ln w="190500" cap="sq">
            <a:solidFill>
              <a:srgbClr val="FFFFFF"/>
            </a:solidFill>
            <a:miter lim="800000"/>
          </a:ln>
          <a:effectLst>
            <a:outerShdw blurRad="65000" dist="50800" dir="12900000" kx="195000" ky="145000" algn="tl" rotWithShape="0">
              <a:srgbClr val="000000">
                <a:alpha val="24000"/>
              </a:srgbClr>
            </a:outerShdw>
          </a:effectLst>
          <a:scene3d>
            <a:camera prst="orthographicFront">
              <a:rot lat="0" lon="0" rev="360000"/>
            </a:camera>
            <a:lightRig rig="twoPt" dir="t">
              <a:rot lat="0" lon="0" rev="7200000"/>
            </a:lightRig>
          </a:scene3d>
          <a:sp3d contourW="12700">
            <a:bevelT w="25400" h="19050"/>
            <a:contourClr>
              <a:srgbClr val="969696"/>
            </a:contourClr>
          </a:sp3d>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88489" y="5324306"/>
            <a:ext cx="7756264" cy="804862"/>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pPr>
              <a:defRPr/>
            </a:pPr>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pPr>
              <a:defRPr/>
            </a:pPr>
            <a:fld id="{93A0A7A2-7E92-45E7-9AFD-F4871F426164}" type="slidenum">
              <a:rPr lang="en-US" smtClean="0"/>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sp>
        <p:nvSpPr>
          <p:cNvPr id="7" name="Rectangle 6"/>
          <p:cNvSpPr/>
          <p:nvPr/>
        </p:nvSpPr>
        <p:spPr>
          <a:xfrm>
            <a:off x="0" y="0"/>
            <a:ext cx="9144000" cy="6858000"/>
          </a:xfrm>
          <a:prstGeom prst="rect">
            <a:avLst/>
          </a:prstGeom>
          <a:gradFill flip="none" rotWithShape="1">
            <a:gsLst>
              <a:gs pos="83000">
                <a:schemeClr val="bg1">
                  <a:alpha val="11000"/>
                </a:schemeClr>
              </a:gs>
              <a:gs pos="100000">
                <a:schemeClr val="bg2">
                  <a:lumMod val="75000"/>
                  <a:alpha val="23000"/>
                </a:schemeClr>
              </a:gs>
            </a:gsLst>
            <a:path path="rect">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688490" y="570156"/>
            <a:ext cx="7756263" cy="1054250"/>
          </a:xfrm>
          <a:prstGeom prst="rect">
            <a:avLst/>
          </a:prstGeom>
        </p:spPr>
        <p:txBody>
          <a:bodyPr vert="horz" lIns="91440" tIns="45720" rIns="91440" bIns="45720" rtlCol="0" anchor="ctr">
            <a:noAutofit/>
          </a:bodyPr>
          <a:lstStyle/>
          <a:p>
            <a:r>
              <a:rPr lang="en-US" smtClean="0"/>
              <a:t>Click to edit Master title style</a:t>
            </a:r>
            <a:endParaRPr lang="en-US" dirty="0"/>
          </a:p>
        </p:txBody>
      </p:sp>
      <p:sp>
        <p:nvSpPr>
          <p:cNvPr id="3" name="Text Placeholder 2"/>
          <p:cNvSpPr>
            <a:spLocks noGrp="1"/>
          </p:cNvSpPr>
          <p:nvPr>
            <p:ph type="body" idx="1"/>
          </p:nvPr>
        </p:nvSpPr>
        <p:spPr>
          <a:xfrm>
            <a:off x="699247" y="2248347"/>
            <a:ext cx="7745505" cy="3877815"/>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360378" y="6161442"/>
            <a:ext cx="2133600" cy="365125"/>
          </a:xfrm>
          <a:prstGeom prst="rect">
            <a:avLst/>
          </a:prstGeom>
        </p:spPr>
        <p:txBody>
          <a:bodyPr vert="horz" lIns="91440" tIns="45720" rIns="91440" bIns="45720" rtlCol="0" anchor="ctr"/>
          <a:lstStyle>
            <a:lvl1pPr algn="l">
              <a:defRPr sz="1200">
                <a:solidFill>
                  <a:schemeClr val="tx2"/>
                </a:solidFill>
              </a:defRPr>
            </a:lvl1pPr>
          </a:lstStyle>
          <a:p>
            <a:pPr>
              <a:defRPr/>
            </a:pPr>
            <a:endParaRPr lang="en-US"/>
          </a:p>
        </p:txBody>
      </p:sp>
      <p:sp>
        <p:nvSpPr>
          <p:cNvPr id="5" name="Footer Placeholder 4"/>
          <p:cNvSpPr>
            <a:spLocks noGrp="1"/>
          </p:cNvSpPr>
          <p:nvPr>
            <p:ph type="ftr" sz="quarter" idx="3"/>
          </p:nvPr>
        </p:nvSpPr>
        <p:spPr>
          <a:xfrm>
            <a:off x="3124200" y="6161442"/>
            <a:ext cx="2895600" cy="365125"/>
          </a:xfrm>
          <a:prstGeom prst="rect">
            <a:avLst/>
          </a:prstGeom>
        </p:spPr>
        <p:txBody>
          <a:bodyPr vert="horz" lIns="91440" tIns="45720" rIns="91440" bIns="45720" rtlCol="0" anchor="ctr"/>
          <a:lstStyle>
            <a:lvl1pPr algn="ctr">
              <a:defRPr sz="1200">
                <a:solidFill>
                  <a:schemeClr val="tx2"/>
                </a:solidFill>
              </a:defRPr>
            </a:lvl1pPr>
          </a:lstStyle>
          <a:p>
            <a:pPr>
              <a:defRPr/>
            </a:pPr>
            <a:endParaRPr lang="en-US"/>
          </a:p>
        </p:txBody>
      </p:sp>
      <p:sp>
        <p:nvSpPr>
          <p:cNvPr id="6" name="Slide Number Placeholder 5"/>
          <p:cNvSpPr>
            <a:spLocks noGrp="1"/>
          </p:cNvSpPr>
          <p:nvPr>
            <p:ph type="sldNum" sz="quarter" idx="4"/>
          </p:nvPr>
        </p:nvSpPr>
        <p:spPr>
          <a:xfrm>
            <a:off x="6639264" y="6161442"/>
            <a:ext cx="2133600" cy="365125"/>
          </a:xfrm>
          <a:prstGeom prst="rect">
            <a:avLst/>
          </a:prstGeom>
        </p:spPr>
        <p:txBody>
          <a:bodyPr vert="horz" lIns="91440" tIns="45720" rIns="91440" bIns="45720" rtlCol="0" anchor="ctr"/>
          <a:lstStyle>
            <a:lvl1pPr algn="r">
              <a:defRPr sz="1200">
                <a:solidFill>
                  <a:schemeClr val="tx2"/>
                </a:solidFill>
              </a:defRPr>
            </a:lvl1pPr>
          </a:lstStyle>
          <a:p>
            <a:pPr>
              <a:defRPr/>
            </a:pPr>
            <a:fld id="{D97B26AF-F3C3-4132-939F-20E10D61825E}" type="slidenum">
              <a:rPr lang="en-US" smtClean="0"/>
              <a:pPr>
                <a:defRPr/>
              </a:pPr>
              <a:t>‹#›</a:t>
            </a:fld>
            <a:endParaRPr lang="en-US"/>
          </a:p>
        </p:txBody>
      </p:sp>
    </p:spTree>
  </p:cSld>
  <p:clrMap bg1="lt1" tx1="dk1" bg2="lt2" tx2="dk2" accent1="accent1" accent2="accent2" accent3="accent3" accent4="accent4" accent5="accent5" accent6="accent6" hlink="hlink" folHlink="folHlink"/>
  <p:sldLayoutIdLst>
    <p:sldLayoutId id="2147484360" r:id="rId1"/>
    <p:sldLayoutId id="2147484361" r:id="rId2"/>
    <p:sldLayoutId id="2147484362" r:id="rId3"/>
    <p:sldLayoutId id="2147484363" r:id="rId4"/>
    <p:sldLayoutId id="2147484364" r:id="rId5"/>
    <p:sldLayoutId id="2147484365" r:id="rId6"/>
    <p:sldLayoutId id="2147484366" r:id="rId7"/>
    <p:sldLayoutId id="2147484367" r:id="rId8"/>
    <p:sldLayoutId id="2147484368" r:id="rId9"/>
    <p:sldLayoutId id="2147484369" r:id="rId10"/>
    <p:sldLayoutId id="2147484370" r:id="rId11"/>
  </p:sldLayoutIdLst>
  <p:txStyles>
    <p:titleStyle>
      <a:lvl1pPr algn="ctr" defTabSz="914400" rtl="0" eaLnBrk="1" latinLnBrk="0" hangingPunct="1">
        <a:spcBef>
          <a:spcPct val="0"/>
        </a:spcBef>
        <a:buNone/>
        <a:defRPr sz="540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65760" indent="-365760" algn="l" defTabSz="914400" rtl="0" eaLnBrk="1" latinLnBrk="0" hangingPunct="1">
        <a:spcBef>
          <a:spcPct val="20000"/>
        </a:spcBef>
        <a:buClr>
          <a:schemeClr val="accent1"/>
        </a:buClr>
        <a:buFont typeface="Wingdings" pitchFamily="2" charset="2"/>
        <a:buChar char=""/>
        <a:defRPr sz="2400" kern="1200">
          <a:solidFill>
            <a:schemeClr val="tx1">
              <a:lumMod val="85000"/>
              <a:lumOff val="15000"/>
            </a:schemeClr>
          </a:solidFill>
          <a:latin typeface="+mn-lt"/>
          <a:ea typeface="+mn-ea"/>
          <a:cs typeface="+mn-cs"/>
        </a:defRPr>
      </a:lvl1pPr>
      <a:lvl2pPr marL="777240" indent="-365760" algn="l" defTabSz="914400" rtl="0" eaLnBrk="1" latinLnBrk="0" hangingPunct="1">
        <a:spcBef>
          <a:spcPct val="20000"/>
        </a:spcBef>
        <a:buClr>
          <a:schemeClr val="accent1"/>
        </a:buClr>
        <a:buFont typeface="Wingdings" pitchFamily="2" charset="2"/>
        <a:buChar char=""/>
        <a:defRPr sz="2200" kern="1200">
          <a:solidFill>
            <a:schemeClr val="tx1">
              <a:lumMod val="85000"/>
              <a:lumOff val="15000"/>
            </a:schemeClr>
          </a:solidFill>
          <a:latin typeface="+mn-lt"/>
          <a:ea typeface="+mn-ea"/>
          <a:cs typeface="+mn-cs"/>
        </a:defRPr>
      </a:lvl2pPr>
      <a:lvl3pPr marL="1143000" indent="-365760" algn="l" defTabSz="914400" rtl="0" eaLnBrk="1" latinLnBrk="0" hangingPunct="1">
        <a:spcBef>
          <a:spcPct val="20000"/>
        </a:spcBef>
        <a:buClr>
          <a:schemeClr val="accent1"/>
        </a:buClr>
        <a:buFont typeface="Wingdings" pitchFamily="2" charset="2"/>
        <a:buChar char=""/>
        <a:defRPr sz="2000" kern="1200">
          <a:solidFill>
            <a:schemeClr val="tx1">
              <a:lumMod val="85000"/>
              <a:lumOff val="15000"/>
            </a:schemeClr>
          </a:solidFill>
          <a:latin typeface="+mn-lt"/>
          <a:ea typeface="+mn-ea"/>
          <a:cs typeface="+mn-cs"/>
        </a:defRPr>
      </a:lvl3pPr>
      <a:lvl4pPr marL="1508760" indent="-320040" algn="l" defTabSz="914400" rtl="0" eaLnBrk="1" latinLnBrk="0" hangingPunct="1">
        <a:spcBef>
          <a:spcPct val="20000"/>
        </a:spcBef>
        <a:buClr>
          <a:schemeClr val="accent1"/>
        </a:buClr>
        <a:buFont typeface="Wingdings" pitchFamily="2" charset="2"/>
        <a:buChar char=""/>
        <a:defRPr sz="1800" kern="1200">
          <a:solidFill>
            <a:schemeClr val="tx1">
              <a:lumMod val="85000"/>
              <a:lumOff val="15000"/>
            </a:schemeClr>
          </a:solidFill>
          <a:latin typeface="+mn-lt"/>
          <a:ea typeface="+mn-ea"/>
          <a:cs typeface="+mn-cs"/>
        </a:defRPr>
      </a:lvl4pPr>
      <a:lvl5pPr marL="1828800" indent="-320040" algn="l" defTabSz="914400" rtl="0" eaLnBrk="1" latinLnBrk="0" hangingPunct="1">
        <a:spcBef>
          <a:spcPct val="20000"/>
        </a:spcBef>
        <a:buClr>
          <a:schemeClr val="accent1"/>
        </a:buClr>
        <a:buFont typeface="Wingdings" pitchFamily="2" charset="2"/>
        <a:buChar char=""/>
        <a:defRPr sz="1600" kern="1200">
          <a:solidFill>
            <a:schemeClr val="tx1">
              <a:lumMod val="85000"/>
              <a:lumOff val="15000"/>
            </a:schemeClr>
          </a:solidFill>
          <a:latin typeface="+mn-lt"/>
          <a:ea typeface="+mn-ea"/>
          <a:cs typeface="+mn-cs"/>
        </a:defRPr>
      </a:lvl5pPr>
      <a:lvl6pPr marL="214884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6pPr>
      <a:lvl7pPr marL="246888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7pPr>
      <a:lvl8pPr marL="278892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8pPr>
      <a:lvl9pPr marL="310896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4" Type="http://schemas.microsoft.com/office/2007/relationships/hdphoto" Target="../media/hdphoto1.wdp"/><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3.jpeg"/><Relationship Id="rId4" Type="http://schemas.openxmlformats.org/officeDocument/2006/relationships/image" Target="../media/image14.png"/><Relationship Id="rId1" Type="http://schemas.openxmlformats.org/officeDocument/2006/relationships/slideLayout" Target="../slideLayouts/slideLayout6.xml"/><Relationship Id="rId2"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2.xml"/><Relationship Id="rId4" Type="http://schemas.openxmlformats.org/officeDocument/2006/relationships/image" Target="../media/image18.png"/><Relationship Id="rId5" Type="http://schemas.openxmlformats.org/officeDocument/2006/relationships/image" Target="../media/image19.png"/><Relationship Id="rId6" Type="http://schemas.openxmlformats.org/officeDocument/2006/relationships/oleObject" Target="../embeddings/oleObject1.bin"/><Relationship Id="rId7" Type="http://schemas.openxmlformats.org/officeDocument/2006/relationships/image" Target="../media/image16.emf"/><Relationship Id="rId8" Type="http://schemas.openxmlformats.org/officeDocument/2006/relationships/oleObject" Target="../embeddings/oleObject2.bin"/><Relationship Id="rId9" Type="http://schemas.openxmlformats.org/officeDocument/2006/relationships/image" Target="../media/image17.emf"/><Relationship Id="rId10" Type="http://schemas.openxmlformats.org/officeDocument/2006/relationships/image" Target="../media/image20.emf"/><Relationship Id="rId1" Type="http://schemas.openxmlformats.org/officeDocument/2006/relationships/vmlDrawing" Target="../drawings/vmlDrawing1.vml"/><Relationship Id="rId2"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3.xml"/><Relationship Id="rId4" Type="http://schemas.openxmlformats.org/officeDocument/2006/relationships/oleObject" Target="../embeddings/oleObject3.bin"/><Relationship Id="rId5" Type="http://schemas.openxmlformats.org/officeDocument/2006/relationships/image" Target="../media/image16.emf"/><Relationship Id="rId6" Type="http://schemas.openxmlformats.org/officeDocument/2006/relationships/image" Target="../media/image21.png"/><Relationship Id="rId7" Type="http://schemas.openxmlformats.org/officeDocument/2006/relationships/image" Target="../media/image15.png"/><Relationship Id="rId1" Type="http://schemas.openxmlformats.org/officeDocument/2006/relationships/vmlDrawing" Target="../drawings/vmlDrawing2.vml"/><Relationship Id="rId2"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2.png"/><Relationship Id="rId3"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png"/><Relationship Id="rId1" Type="http://schemas.openxmlformats.org/officeDocument/2006/relationships/slideLayout" Target="../slideLayouts/slideLayout6.xml"/><Relationship Id="rId2" Type="http://schemas.openxmlformats.org/officeDocument/2006/relationships/notesSlide" Target="../notesSlides/notesSlide1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3.em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image" Target="../media/image24.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4.em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4.em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4.em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5.png"/><Relationship Id="rId3" Type="http://schemas.openxmlformats.org/officeDocument/2006/relationships/image" Target="../media/image26.png"/></Relationships>
</file>

<file path=ppt/slides/_rels/slide24.xml.rels><?xml version="1.0" encoding="UTF-8" standalone="yes"?>
<Relationships xmlns="http://schemas.openxmlformats.org/package/2006/relationships"><Relationship Id="rId3" Type="http://schemas.openxmlformats.org/officeDocument/2006/relationships/image" Target="../media/image23.emf"/><Relationship Id="rId4" Type="http://schemas.openxmlformats.org/officeDocument/2006/relationships/oleObject" Target="../embeddings/oleObject4.bin"/><Relationship Id="rId5" Type="http://schemas.openxmlformats.org/officeDocument/2006/relationships/image" Target="../media/image27.wmf"/><Relationship Id="rId6" Type="http://schemas.openxmlformats.org/officeDocument/2006/relationships/oleObject" Target="../embeddings/oleObject5.bin"/><Relationship Id="rId7" Type="http://schemas.openxmlformats.org/officeDocument/2006/relationships/image" Target="../media/image28.wmf"/><Relationship Id="rId8" Type="http://schemas.openxmlformats.org/officeDocument/2006/relationships/oleObject" Target="../embeddings/oleObject6.bin"/><Relationship Id="rId9" Type="http://schemas.openxmlformats.org/officeDocument/2006/relationships/image" Target="../media/image17.emf"/><Relationship Id="rId1" Type="http://schemas.openxmlformats.org/officeDocument/2006/relationships/vmlDrawing" Target="../drawings/vmlDrawing3.vml"/><Relationship Id="rId2"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emf"/><Relationship Id="rId3" Type="http://schemas.openxmlformats.org/officeDocument/2006/relationships/image" Target="../media/image30.emf"/></Relationships>
</file>

<file path=ppt/slides/_rels/slide26.xml.rels><?xml version="1.0" encoding="UTF-8" standalone="yes"?>
<Relationships xmlns="http://schemas.openxmlformats.org/package/2006/relationships"><Relationship Id="rId3" Type="http://schemas.openxmlformats.org/officeDocument/2006/relationships/oleObject" Target="../embeddings/oleObject7.bin"/><Relationship Id="rId4" Type="http://schemas.openxmlformats.org/officeDocument/2006/relationships/image" Target="../media/image31.wmf"/><Relationship Id="rId1" Type="http://schemas.openxmlformats.org/officeDocument/2006/relationships/vmlDrawing" Target="../drawings/vmlDrawing4.vml"/><Relationship Id="rId2"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3.em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33.emf"/><Relationship Id="rId4" Type="http://schemas.openxmlformats.org/officeDocument/2006/relationships/image" Target="../media/image34.png"/><Relationship Id="rId1" Type="http://schemas.openxmlformats.org/officeDocument/2006/relationships/slideLayout" Target="../slideLayouts/slideLayout6.xml"/><Relationship Id="rId2" Type="http://schemas.openxmlformats.org/officeDocument/2006/relationships/image" Target="../media/image3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 Id="rId3"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35.emf"/><Relationship Id="rId4" Type="http://schemas.openxmlformats.org/officeDocument/2006/relationships/image" Target="../media/image36.png"/><Relationship Id="rId1" Type="http://schemas.openxmlformats.org/officeDocument/2006/relationships/slideLayout" Target="../slideLayouts/slideLayout6.xml"/><Relationship Id="rId2" Type="http://schemas.openxmlformats.org/officeDocument/2006/relationships/notesSlide" Target="../notesSlides/notesSlide1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7.emf"/><Relationship Id="rId3" Type="http://schemas.openxmlformats.org/officeDocument/2006/relationships/image" Target="../media/image3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png"/></Relationships>
</file>

<file path=ppt/slides/_rels/slide33.xml.rels><?xml version="1.0" encoding="UTF-8" standalone="yes"?>
<Relationships xmlns="http://schemas.openxmlformats.org/package/2006/relationships"><Relationship Id="rId3" Type="http://schemas.openxmlformats.org/officeDocument/2006/relationships/image" Target="../media/image39.png"/><Relationship Id="rId4" Type="http://schemas.openxmlformats.org/officeDocument/2006/relationships/image" Target="../media/image40.png"/><Relationship Id="rId1" Type="http://schemas.openxmlformats.org/officeDocument/2006/relationships/slideLayout" Target="../slideLayouts/slideLayout6.xml"/><Relationship Id="rId2" Type="http://schemas.openxmlformats.org/officeDocument/2006/relationships/notesSlide" Target="../notesSlides/notesSlide1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2.png"/></Relationships>
</file>

<file path=ppt/slides/_rels/slide36.xml.rels><?xml version="1.0" encoding="UTF-8" standalone="yes"?>
<Relationships xmlns="http://schemas.openxmlformats.org/package/2006/relationships"><Relationship Id="rId3" Type="http://schemas.openxmlformats.org/officeDocument/2006/relationships/image" Target="../media/image44.png"/><Relationship Id="rId4" Type="http://schemas.openxmlformats.org/officeDocument/2006/relationships/image" Target="../media/image45.png"/><Relationship Id="rId1" Type="http://schemas.openxmlformats.org/officeDocument/2006/relationships/slideLayout" Target="../slideLayouts/slideLayout7.xml"/><Relationship Id="rId2" Type="http://schemas.openxmlformats.org/officeDocument/2006/relationships/image" Target="../media/image4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7.png"/></Relationships>
</file>

<file path=ppt/slides/_rels/slide38.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8" Type="http://schemas.openxmlformats.org/officeDocument/2006/relationships/image" Target="../media/image47.png"/><Relationship Id="rId9" Type="http://schemas.openxmlformats.org/officeDocument/2006/relationships/image" Target="../media/image7.png"/><Relationship Id="rId1" Type="http://schemas.openxmlformats.org/officeDocument/2006/relationships/slideLayout" Target="../slideLayouts/slideLayout6.xml"/><Relationship Id="rId2" Type="http://schemas.openxmlformats.org/officeDocument/2006/relationships/image" Target="../media/image46.png"/></Relationships>
</file>

<file path=ppt/slides/_rels/slide39.xml.rels><?xml version="1.0" encoding="UTF-8" standalone="yes"?>
<Relationships xmlns="http://schemas.openxmlformats.org/package/2006/relationships"><Relationship Id="rId3" Type="http://schemas.openxmlformats.org/officeDocument/2006/relationships/package" Target="../embeddings/Microsoft_Word_Document1.docx"/><Relationship Id="rId4" Type="http://schemas.openxmlformats.org/officeDocument/2006/relationships/image" Target="../media/image48.emf"/><Relationship Id="rId5" Type="http://schemas.openxmlformats.org/officeDocument/2006/relationships/image" Target="../media/image50.png"/><Relationship Id="rId6" Type="http://schemas.openxmlformats.org/officeDocument/2006/relationships/image" Target="../media/image47.png"/><Relationship Id="rId7" Type="http://schemas.openxmlformats.org/officeDocument/2006/relationships/package" Target="../embeddings/Microsoft_Word_Document2.docx"/><Relationship Id="rId8" Type="http://schemas.openxmlformats.org/officeDocument/2006/relationships/image" Target="../media/image49.emf"/><Relationship Id="rId9" Type="http://schemas.openxmlformats.org/officeDocument/2006/relationships/image" Target="../media/image51.png"/><Relationship Id="rId10" Type="http://schemas.microsoft.com/office/2007/relationships/hdphoto" Target="../media/hdphoto2.wdp"/><Relationship Id="rId1" Type="http://schemas.openxmlformats.org/officeDocument/2006/relationships/vmlDrawing" Target="../drawings/vmlDrawing5.vml"/><Relationship Id="rId2"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1" Type="http://schemas.openxmlformats.org/officeDocument/2006/relationships/slideLayout" Target="../slideLayouts/slideLayout6.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3" Type="http://schemas.openxmlformats.org/officeDocument/2006/relationships/image" Target="../media/image53.png"/><Relationship Id="rId4" Type="http://schemas.microsoft.com/office/2007/relationships/hdphoto" Target="../media/hdphoto3.wdp"/><Relationship Id="rId1" Type="http://schemas.openxmlformats.org/officeDocument/2006/relationships/slideLayout" Target="../slideLayouts/slideLayout7.xml"/><Relationship Id="rId2" Type="http://schemas.openxmlformats.org/officeDocument/2006/relationships/image" Target="../media/image52.emf"/></Relationships>
</file>

<file path=ppt/slides/_rels/slide41.xml.rels><?xml version="1.0" encoding="UTF-8" standalone="yes"?>
<Relationships xmlns="http://schemas.openxmlformats.org/package/2006/relationships"><Relationship Id="rId3" Type="http://schemas.openxmlformats.org/officeDocument/2006/relationships/image" Target="../media/image53.png"/><Relationship Id="rId4" Type="http://schemas.microsoft.com/office/2007/relationships/hdphoto" Target="../media/hdphoto4.wdp"/><Relationship Id="rId1" Type="http://schemas.openxmlformats.org/officeDocument/2006/relationships/slideLayout" Target="../slideLayouts/slideLayout7.xml"/><Relationship Id="rId2" Type="http://schemas.openxmlformats.org/officeDocument/2006/relationships/image" Target="../media/image54.emf"/></Relationships>
</file>

<file path=ppt/slides/_rels/slide42.xml.rels><?xml version="1.0" encoding="UTF-8" standalone="yes"?>
<Relationships xmlns="http://schemas.openxmlformats.org/package/2006/relationships"><Relationship Id="rId3" Type="http://schemas.openxmlformats.org/officeDocument/2006/relationships/image" Target="../media/image56.emf"/><Relationship Id="rId4" Type="http://schemas.openxmlformats.org/officeDocument/2006/relationships/oleObject" Target="../embeddings/oleObject8.bin"/><Relationship Id="rId5" Type="http://schemas.openxmlformats.org/officeDocument/2006/relationships/image" Target="../media/image55.emf"/><Relationship Id="rId6" Type="http://schemas.openxmlformats.org/officeDocument/2006/relationships/image" Target="../media/image57.png"/><Relationship Id="rId1" Type="http://schemas.openxmlformats.org/officeDocument/2006/relationships/vmlDrawing" Target="../drawings/vmlDrawing6.vml"/><Relationship Id="rId2"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18.xml"/><Relationship Id="rId4" Type="http://schemas.openxmlformats.org/officeDocument/2006/relationships/image" Target="../media/image59.emf"/><Relationship Id="rId5" Type="http://schemas.openxmlformats.org/officeDocument/2006/relationships/image" Target="../media/image21.png"/><Relationship Id="rId6" Type="http://schemas.openxmlformats.org/officeDocument/2006/relationships/oleObject" Target="../embeddings/oleObject9.bin"/><Relationship Id="rId7" Type="http://schemas.openxmlformats.org/officeDocument/2006/relationships/image" Target="../media/image58.emf"/><Relationship Id="rId1" Type="http://schemas.openxmlformats.org/officeDocument/2006/relationships/vmlDrawing" Target="../drawings/vmlDrawing7.vml"/><Relationship Id="rId2"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19.xml"/><Relationship Id="rId4" Type="http://schemas.openxmlformats.org/officeDocument/2006/relationships/image" Target="../media/image59.emf"/><Relationship Id="rId5" Type="http://schemas.openxmlformats.org/officeDocument/2006/relationships/image" Target="../media/image21.png"/><Relationship Id="rId6" Type="http://schemas.openxmlformats.org/officeDocument/2006/relationships/oleObject" Target="../embeddings/oleObject10.bin"/><Relationship Id="rId7" Type="http://schemas.openxmlformats.org/officeDocument/2006/relationships/image" Target="../media/image58.emf"/><Relationship Id="rId1" Type="http://schemas.openxmlformats.org/officeDocument/2006/relationships/vmlDrawing" Target="../drawings/vmlDrawing8.vml"/><Relationship Id="rId2"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20.xml"/><Relationship Id="rId4" Type="http://schemas.openxmlformats.org/officeDocument/2006/relationships/image" Target="../media/image59.emf"/><Relationship Id="rId5" Type="http://schemas.openxmlformats.org/officeDocument/2006/relationships/image" Target="../media/image21.png"/><Relationship Id="rId6" Type="http://schemas.openxmlformats.org/officeDocument/2006/relationships/oleObject" Target="../embeddings/oleObject11.bin"/><Relationship Id="rId7" Type="http://schemas.openxmlformats.org/officeDocument/2006/relationships/image" Target="../media/image58.emf"/><Relationship Id="rId1" Type="http://schemas.openxmlformats.org/officeDocument/2006/relationships/vmlDrawing" Target="../drawings/vmlDrawing9.vml"/><Relationship Id="rId2"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1" Type="http://schemas.openxmlformats.org/officeDocument/2006/relationships/oleObject" Target="../embeddings/oleObject14.bin"/><Relationship Id="rId12" Type="http://schemas.openxmlformats.org/officeDocument/2006/relationships/image" Target="../media/image62.emf"/><Relationship Id="rId13" Type="http://schemas.openxmlformats.org/officeDocument/2006/relationships/oleObject" Target="../embeddings/oleObject15.bin"/><Relationship Id="rId14" Type="http://schemas.openxmlformats.org/officeDocument/2006/relationships/image" Target="../media/image63.emf"/><Relationship Id="rId1" Type="http://schemas.openxmlformats.org/officeDocument/2006/relationships/vmlDrawing" Target="../drawings/vmlDrawing10.vml"/><Relationship Id="rId2" Type="http://schemas.openxmlformats.org/officeDocument/2006/relationships/slideLayout" Target="../slideLayouts/slideLayout7.xml"/><Relationship Id="rId3" Type="http://schemas.openxmlformats.org/officeDocument/2006/relationships/notesSlide" Target="../notesSlides/notesSlide21.xml"/><Relationship Id="rId4" Type="http://schemas.openxmlformats.org/officeDocument/2006/relationships/oleObject" Target="../embeddings/oleObject12.bin"/><Relationship Id="rId5" Type="http://schemas.openxmlformats.org/officeDocument/2006/relationships/image" Target="../media/image60.emf"/><Relationship Id="rId6" Type="http://schemas.openxmlformats.org/officeDocument/2006/relationships/image" Target="../media/image64.emf"/><Relationship Id="rId7" Type="http://schemas.openxmlformats.org/officeDocument/2006/relationships/image" Target="../media/image65.emf"/><Relationship Id="rId8" Type="http://schemas.openxmlformats.org/officeDocument/2006/relationships/image" Target="../media/image66.emf"/><Relationship Id="rId9" Type="http://schemas.openxmlformats.org/officeDocument/2006/relationships/oleObject" Target="../embeddings/oleObject13.bin"/><Relationship Id="rId10" Type="http://schemas.openxmlformats.org/officeDocument/2006/relationships/image" Target="../media/image61.emf"/></Relationships>
</file>

<file path=ppt/slides/_rels/slide47.xml.rels><?xml version="1.0" encoding="UTF-8" standalone="yes"?>
<Relationships xmlns="http://schemas.openxmlformats.org/package/2006/relationships"><Relationship Id="rId3" Type="http://schemas.openxmlformats.org/officeDocument/2006/relationships/image" Target="../media/image67.jpeg"/><Relationship Id="rId4" Type="http://schemas.microsoft.com/office/2007/relationships/hdphoto" Target="../media/hdphoto5.wdp"/><Relationship Id="rId5" Type="http://schemas.openxmlformats.org/officeDocument/2006/relationships/image" Target="../media/image68.jpeg"/><Relationship Id="rId6" Type="http://schemas.microsoft.com/office/2007/relationships/hdphoto" Target="../media/hdphoto6.wdp"/><Relationship Id="rId1" Type="http://schemas.openxmlformats.org/officeDocument/2006/relationships/slideLayout" Target="../slideLayouts/slideLayout7.xml"/><Relationship Id="rId2" Type="http://schemas.openxmlformats.org/officeDocument/2006/relationships/notesSlide" Target="../notesSlides/notesSlide2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 Id="rId3" Type="http://schemas.openxmlformats.org/officeDocument/2006/relationships/image" Target="../media/image69.emf"/></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png"/><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7.png"/><Relationship Id="rId1" Type="http://schemas.openxmlformats.org/officeDocument/2006/relationships/slideLayout" Target="../slideLayouts/slideLayout6.xml"/><Relationship Id="rId2" Type="http://schemas.openxmlformats.org/officeDocument/2006/relationships/image" Target="../media/image6.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0.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png"/><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8.emf"/></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6.png"/><Relationship Id="rId5" Type="http://schemas.openxmlformats.org/officeDocument/2006/relationships/image" Target="../media/image10.png"/><Relationship Id="rId6" Type="http://schemas.openxmlformats.org/officeDocument/2006/relationships/image" Target="../media/image11.png"/><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a:xfrm>
            <a:off x="361507" y="1387737"/>
            <a:ext cx="8420986" cy="1731982"/>
          </a:xfrm>
          <a:extLst>
            <a:ext uri="{AF507438-7753-43e0-B8FC-AC1667EBCBE1}">
              <a14:hiddenEffects xmlns:a14="http://schemas.microsoft.com/office/drawing/2010/main">
                <a:effectLst>
                  <a:outerShdw dist="28398" dir="3806097" algn="ctr" rotWithShape="0">
                    <a:schemeClr val="bg2"/>
                  </a:outerShdw>
                </a:effectLst>
              </a14:hiddenEffects>
            </a:ext>
          </a:extLst>
        </p:spPr>
        <p:txBody>
          <a:bodyPr>
            <a:noAutofit/>
          </a:bodyPr>
          <a:lstStyle/>
          <a:p>
            <a:r>
              <a:rPr lang="en-US" sz="28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latin typeface="Arial" charset="0"/>
                <a:cs typeface="Arial" charset="0"/>
              </a:rPr>
              <a:t>Why thinking about individual movement is important for </a:t>
            </a:r>
            <a:r>
              <a:rPr lang="en-US" sz="2800"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latin typeface="Arial" charset="0"/>
                <a:cs typeface="Arial" charset="0"/>
              </a:rPr>
              <a:t>species-habitat modelling</a:t>
            </a:r>
            <a:endParaRPr lang="en-US" sz="2800" b="1" dirty="0" smtClean="0">
              <a:solidFill>
                <a:srgbClr val="333300"/>
              </a:solidFill>
              <a:latin typeface="Arial" charset="0"/>
              <a:cs typeface="Arial" charset="0"/>
            </a:endParaRPr>
          </a:p>
        </p:txBody>
      </p:sp>
      <p:sp>
        <p:nvSpPr>
          <p:cNvPr id="3075" name="Text Box 3"/>
          <p:cNvSpPr txBox="1">
            <a:spLocks noChangeArrowheads="1"/>
          </p:cNvSpPr>
          <p:nvPr/>
        </p:nvSpPr>
        <p:spPr bwMode="auto">
          <a:xfrm>
            <a:off x="2954336" y="4213225"/>
            <a:ext cx="32416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chemeClr val="bg2"/>
                  </a:outerShdw>
                </a:effectLst>
              </a14:hiddenEffects>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eaLnBrk="1" hangingPunct="1"/>
            <a:r>
              <a:rPr lang="en-US" sz="2400" dirty="0">
                <a:solidFill>
                  <a:srgbClr val="080808"/>
                </a:solidFill>
                <a:latin typeface="Century Gothic" pitchFamily="34" charset="0"/>
              </a:rPr>
              <a:t>Jason Matthiopoulos</a:t>
            </a:r>
          </a:p>
        </p:txBody>
      </p:sp>
      <p:sp>
        <p:nvSpPr>
          <p:cNvPr id="3076" name="Text Box 5"/>
          <p:cNvSpPr txBox="1">
            <a:spLocks noChangeArrowheads="1"/>
          </p:cNvSpPr>
          <p:nvPr/>
        </p:nvSpPr>
        <p:spPr bwMode="auto">
          <a:xfrm>
            <a:off x="3166776" y="5158137"/>
            <a:ext cx="281679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chemeClr val="bg2"/>
                  </a:outerShdw>
                </a:effectLst>
              </a14:hiddenEffects>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eaLnBrk="1" hangingPunct="1"/>
            <a:r>
              <a:rPr lang="en-GB" sz="2000" dirty="0" smtClean="0">
                <a:solidFill>
                  <a:srgbClr val="080808"/>
                </a:solidFill>
                <a:latin typeface="Century Gothic" pitchFamily="34" charset="0"/>
              </a:rPr>
              <a:t>University </a:t>
            </a:r>
            <a:r>
              <a:rPr lang="en-GB" sz="2000" dirty="0">
                <a:solidFill>
                  <a:srgbClr val="080808"/>
                </a:solidFill>
                <a:latin typeface="Century Gothic" pitchFamily="34" charset="0"/>
              </a:rPr>
              <a:t>of </a:t>
            </a:r>
            <a:r>
              <a:rPr lang="en-GB" sz="2000" dirty="0" smtClean="0">
                <a:solidFill>
                  <a:srgbClr val="080808"/>
                </a:solidFill>
                <a:latin typeface="Century Gothic" pitchFamily="34" charset="0"/>
              </a:rPr>
              <a:t>Glasgow</a:t>
            </a:r>
            <a:endParaRPr lang="en-US" sz="2000" dirty="0">
              <a:solidFill>
                <a:srgbClr val="080808"/>
              </a:solidFill>
              <a:latin typeface="Century Gothic" pitchFamily="34" charset="0"/>
            </a:endParaRPr>
          </a:p>
        </p:txBody>
      </p:sp>
      <p:sp>
        <p:nvSpPr>
          <p:cNvPr id="3078" name="Text Box 29"/>
          <p:cNvSpPr txBox="1">
            <a:spLocks noChangeArrowheads="1"/>
          </p:cNvSpPr>
          <p:nvPr/>
        </p:nvSpPr>
        <p:spPr bwMode="auto">
          <a:xfrm>
            <a:off x="2758050" y="521951"/>
            <a:ext cx="36327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chemeClr val="bg2"/>
                  </a:outerShdw>
                </a:effectLst>
              </a14:hiddenEffects>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eaLnBrk="1" hangingPunct="1"/>
            <a:r>
              <a:rPr lang="en-US" sz="2000" smtClean="0">
                <a:solidFill>
                  <a:srgbClr val="080808"/>
                </a:solidFill>
                <a:latin typeface="Century Gothic" pitchFamily="34" charset="0"/>
              </a:rPr>
              <a:t>Montpellier December 2017</a:t>
            </a:r>
            <a:endParaRPr lang="en-US" sz="2000" dirty="0">
              <a:solidFill>
                <a:srgbClr val="080808"/>
              </a:solidFill>
              <a:latin typeface="Century Gothic" pitchFamily="34" charset="0"/>
            </a:endParaRPr>
          </a:p>
        </p:txBody>
      </p:sp>
      <p:pic>
        <p:nvPicPr>
          <p:cNvPr id="7" name="Picture 4" descr="http://gussit.files.wordpress.com/2010/11/logo.png"/>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0" b="100000" l="0" r="100000">
                        <a14:foregroundMark x1="38158" y1="7083" x2="61842" y2="12917"/>
                        <a14:foregroundMark x1="41447" y1="15833" x2="62500" y2="15417"/>
                        <a14:foregroundMark x1="51974" y1="24167" x2="51974" y2="24167"/>
                        <a14:foregroundMark x1="49342" y1="39583" x2="49342" y2="39583"/>
                        <a14:foregroundMark x1="49342" y1="52083" x2="49342" y2="52083"/>
                        <a14:foregroundMark x1="61842" y1="66667" x2="61842" y2="66667"/>
                        <a14:foregroundMark x1="5921" y1="92083" x2="96053" y2="92083"/>
                        <a14:foregroundMark x1="21053" y1="93750" x2="21053" y2="93750"/>
                        <a14:foregroundMark x1="92763" y1="95000" x2="92763" y2="95000"/>
                        <a14:foregroundMark x1="92763" y1="86667" x2="92763" y2="86667"/>
                        <a14:foregroundMark x1="9868" y1="86250" x2="9868" y2="86250"/>
                      </a14:backgroundRemoval>
                    </a14:imgEffect>
                  </a14:imgLayer>
                </a14:imgProps>
              </a:ext>
              <a:ext uri="{28A0092B-C50C-407E-A947-70E740481C1C}">
                <a14:useLocalDpi xmlns:a14="http://schemas.microsoft.com/office/drawing/2010/main" val="0"/>
              </a:ext>
            </a:extLst>
          </a:blip>
          <a:srcRect/>
          <a:stretch>
            <a:fillRect/>
          </a:stretch>
        </p:blipFill>
        <p:spPr bwMode="auto">
          <a:xfrm>
            <a:off x="4289860" y="5545547"/>
            <a:ext cx="569067" cy="898528"/>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a:extLst>
            <a:ext uri="{909E8E84-426E-40dd-AFC4-6F175D3DCCD1}">
              <a14:hiddenFill xmlns:a14="http://schemas.microsoft.com/office/drawing/2010/main">
                <a:solidFill>
                  <a:srgbClr val="FFFFFF"/>
                </a:solidFill>
              </a14:hiddenFill>
            </a:ext>
          </a:extLst>
        </p:spPr>
      </p:pic>
    </p:spTree>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701965" y="617834"/>
            <a:ext cx="7772400" cy="504825"/>
          </a:xfrm>
          <a:noFill/>
        </p:spPr>
        <p:txBody>
          <a:bodyPr lIns="0" tIns="0" rIns="0" bIns="0">
            <a:normAutofit/>
          </a:bodyPr>
          <a:lstStyle/>
          <a:p>
            <a:pPr eaLnBrk="1" hangingPunct="1"/>
            <a:r>
              <a:rPr lang="en-US" sz="2500" b="1" dirty="0" smtClean="0">
                <a:solidFill>
                  <a:srgbClr val="333300"/>
                </a:solidFill>
                <a:latin typeface="Century Gothic" pitchFamily="34" charset="0"/>
              </a:rPr>
              <a:t>“Niche”-related models</a:t>
            </a:r>
          </a:p>
        </p:txBody>
      </p:sp>
      <p:sp>
        <p:nvSpPr>
          <p:cNvPr id="4099" name="Text Box 3"/>
          <p:cNvSpPr txBox="1">
            <a:spLocks noChangeArrowheads="1"/>
          </p:cNvSpPr>
          <p:nvPr/>
        </p:nvSpPr>
        <p:spPr bwMode="auto">
          <a:xfrm>
            <a:off x="291260" y="2210123"/>
            <a:ext cx="5016910"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chemeClr val="bg2"/>
                  </a:outerShdw>
                </a:effectLst>
              </a14:hiddenEffects>
            </a:ext>
          </a:extLst>
        </p:spPr>
        <p:txBody>
          <a:bodyPr wrap="square">
            <a:spAutoFit/>
          </a:bodyPr>
          <a:lstStyle>
            <a:lvl1pPr marL="457200" indent="-457200"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marL="0" indent="0" algn="l" eaLnBrk="1" hangingPunct="1"/>
            <a:r>
              <a:rPr lang="en-US" sz="2000" b="1" dirty="0" smtClean="0">
                <a:solidFill>
                  <a:srgbClr val="080808"/>
                </a:solidFill>
                <a:latin typeface="Century Gothic" pitchFamily="34" charset="0"/>
              </a:rPr>
              <a:t>So-called ‘niche’ models “estimate niche-related objects at an unknown point along a continuum between the fundamental and occupied niche”.</a:t>
            </a:r>
          </a:p>
          <a:p>
            <a:pPr marL="0" indent="0" algn="l" eaLnBrk="1" hangingPunct="1"/>
            <a:endParaRPr lang="en-US" sz="2000" b="1" dirty="0">
              <a:solidFill>
                <a:srgbClr val="080808"/>
              </a:solidFill>
              <a:latin typeface="Century Gothic" pitchFamily="34" charset="0"/>
            </a:endParaRPr>
          </a:p>
          <a:p>
            <a:pPr algn="l" eaLnBrk="1" hangingPunct="1">
              <a:buAutoNum type="arabicParenR"/>
            </a:pPr>
            <a:endParaRPr lang="en-US" sz="2000" b="1" dirty="0">
              <a:solidFill>
                <a:srgbClr val="080808"/>
              </a:solidFill>
              <a:latin typeface="Century Gothic" pitchFamily="34" charset="0"/>
            </a:endParaRPr>
          </a:p>
        </p:txBody>
      </p:sp>
      <p:pic>
        <p:nvPicPr>
          <p:cNvPr id="6041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713374">
            <a:off x="5460248" y="1907752"/>
            <a:ext cx="2857500" cy="431482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3970" name="Picture 2" descr="Photo of George S. Wilson"/>
          <p:cNvPicPr>
            <a:picLocks noChangeAspect="1" noChangeArrowheads="1"/>
          </p:cNvPicPr>
          <p:nvPr/>
        </p:nvPicPr>
        <p:blipFill rotWithShape="1">
          <a:blip r:embed="rId3">
            <a:extLst>
              <a:ext uri="{28A0092B-C50C-407E-A947-70E740481C1C}">
                <a14:useLocalDpi xmlns:a14="http://schemas.microsoft.com/office/drawing/2010/main" val="0"/>
              </a:ext>
            </a:extLst>
          </a:blip>
          <a:srcRect l="49404" t="12651" b="60930"/>
          <a:stretch/>
        </p:blipFill>
        <p:spPr bwMode="auto">
          <a:xfrm rot="20537980">
            <a:off x="1130774" y="4212681"/>
            <a:ext cx="1580228" cy="112516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8397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75221" y="3825285"/>
            <a:ext cx="1639435" cy="145909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Box 6"/>
          <p:cNvSpPr txBox="1"/>
          <p:nvPr/>
        </p:nvSpPr>
        <p:spPr>
          <a:xfrm rot="20565784">
            <a:off x="1645153" y="5386971"/>
            <a:ext cx="1103187" cy="215444"/>
          </a:xfrm>
          <a:prstGeom prst="rect">
            <a:avLst/>
          </a:prstGeom>
          <a:noFill/>
        </p:spPr>
        <p:txBody>
          <a:bodyPr wrap="none" rtlCol="0">
            <a:spAutoFit/>
          </a:bodyPr>
          <a:lstStyle/>
          <a:p>
            <a:r>
              <a:rPr lang="en-US" sz="800" dirty="0" smtClean="0"/>
              <a:t>Townsend Peterson</a:t>
            </a:r>
            <a:endParaRPr lang="en-US" sz="800" dirty="0"/>
          </a:p>
        </p:txBody>
      </p:sp>
      <p:sp>
        <p:nvSpPr>
          <p:cNvPr id="8" name="TextBox 7"/>
          <p:cNvSpPr txBox="1"/>
          <p:nvPr/>
        </p:nvSpPr>
        <p:spPr>
          <a:xfrm>
            <a:off x="3243306" y="5312543"/>
            <a:ext cx="862737" cy="215444"/>
          </a:xfrm>
          <a:prstGeom prst="rect">
            <a:avLst/>
          </a:prstGeom>
          <a:noFill/>
        </p:spPr>
        <p:txBody>
          <a:bodyPr wrap="none" rtlCol="0">
            <a:spAutoFit/>
          </a:bodyPr>
          <a:lstStyle/>
          <a:p>
            <a:r>
              <a:rPr lang="en-US" sz="800" dirty="0" smtClean="0"/>
              <a:t>Jorge </a:t>
            </a:r>
            <a:r>
              <a:rPr lang="en-US" sz="800" dirty="0" err="1" smtClean="0"/>
              <a:t>Soberon</a:t>
            </a:r>
            <a:endParaRPr lang="en-US" sz="800" dirty="0"/>
          </a:p>
        </p:txBody>
      </p:sp>
    </p:spTree>
    <p:extLst>
      <p:ext uri="{BB962C8B-B14F-4D97-AF65-F5344CB8AC3E}">
        <p14:creationId xmlns:p14="http://schemas.microsoft.com/office/powerpoint/2010/main" val="1571228043"/>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701965" y="617834"/>
            <a:ext cx="7772400" cy="504825"/>
          </a:xfrm>
          <a:noFill/>
        </p:spPr>
        <p:txBody>
          <a:bodyPr lIns="0" tIns="0" rIns="0" bIns="0">
            <a:normAutofit/>
          </a:bodyPr>
          <a:lstStyle/>
          <a:p>
            <a:pPr eaLnBrk="1" hangingPunct="1"/>
            <a:r>
              <a:rPr lang="en-US" sz="2500" b="1" dirty="0" smtClean="0">
                <a:solidFill>
                  <a:srgbClr val="333300"/>
                </a:solidFill>
                <a:latin typeface="Century Gothic" pitchFamily="34" charset="0"/>
              </a:rPr>
              <a:t>“Niche”-related models</a:t>
            </a:r>
          </a:p>
        </p:txBody>
      </p:sp>
      <p:cxnSp>
        <p:nvCxnSpPr>
          <p:cNvPr id="26" name="Straight Arrow Connector 25"/>
          <p:cNvCxnSpPr/>
          <p:nvPr/>
        </p:nvCxnSpPr>
        <p:spPr>
          <a:xfrm flipV="1">
            <a:off x="1022888" y="2309247"/>
            <a:ext cx="0" cy="240223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1022888" y="4711485"/>
            <a:ext cx="32004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3253746" y="4810125"/>
            <a:ext cx="2154756" cy="307777"/>
          </a:xfrm>
          <a:prstGeom prst="rect">
            <a:avLst/>
          </a:prstGeom>
          <a:noFill/>
        </p:spPr>
        <p:txBody>
          <a:bodyPr wrap="none" rtlCol="0">
            <a:spAutoFit/>
          </a:bodyPr>
          <a:lstStyle/>
          <a:p>
            <a:r>
              <a:rPr lang="en-US" sz="1400" dirty="0" smtClean="0"/>
              <a:t>Environmental variable 1</a:t>
            </a:r>
            <a:endParaRPr lang="en-US" sz="1400" dirty="0"/>
          </a:p>
        </p:txBody>
      </p:sp>
      <p:sp>
        <p:nvSpPr>
          <p:cNvPr id="29" name="TextBox 28"/>
          <p:cNvSpPr txBox="1"/>
          <p:nvPr/>
        </p:nvSpPr>
        <p:spPr>
          <a:xfrm>
            <a:off x="1091952" y="2155358"/>
            <a:ext cx="2154756" cy="307777"/>
          </a:xfrm>
          <a:prstGeom prst="rect">
            <a:avLst/>
          </a:prstGeom>
          <a:noFill/>
        </p:spPr>
        <p:txBody>
          <a:bodyPr wrap="none" rtlCol="0">
            <a:spAutoFit/>
          </a:bodyPr>
          <a:lstStyle/>
          <a:p>
            <a:r>
              <a:rPr lang="en-US" sz="1400" dirty="0" smtClean="0"/>
              <a:t>Environmental variable 2</a:t>
            </a:r>
            <a:endParaRPr lang="en-US" sz="1400" dirty="0"/>
          </a:p>
        </p:txBody>
      </p:sp>
      <p:sp>
        <p:nvSpPr>
          <p:cNvPr id="30" name="Oval 29"/>
          <p:cNvSpPr/>
          <p:nvPr/>
        </p:nvSpPr>
        <p:spPr>
          <a:xfrm>
            <a:off x="3151135" y="4009457"/>
            <a:ext cx="123612" cy="1236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2652606" y="4035475"/>
            <a:ext cx="123612" cy="1236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3089329" y="3748569"/>
            <a:ext cx="123612" cy="1236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p:cNvSpPr/>
          <p:nvPr/>
        </p:nvSpPr>
        <p:spPr>
          <a:xfrm>
            <a:off x="3484723" y="3903927"/>
            <a:ext cx="123612" cy="1236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p:cNvSpPr/>
          <p:nvPr/>
        </p:nvSpPr>
        <p:spPr>
          <a:xfrm>
            <a:off x="2830837" y="4281111"/>
            <a:ext cx="123612" cy="1236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a:off x="3422917" y="3627353"/>
            <a:ext cx="123612" cy="1236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p:cNvSpPr/>
          <p:nvPr/>
        </p:nvSpPr>
        <p:spPr>
          <a:xfrm>
            <a:off x="3274747" y="4097281"/>
            <a:ext cx="123612" cy="1236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p:cNvSpPr/>
          <p:nvPr/>
        </p:nvSpPr>
        <p:spPr>
          <a:xfrm>
            <a:off x="2769031" y="3933987"/>
            <a:ext cx="123612" cy="1236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p:cNvSpPr/>
          <p:nvPr/>
        </p:nvSpPr>
        <p:spPr>
          <a:xfrm>
            <a:off x="2902788" y="3903927"/>
            <a:ext cx="123612" cy="1236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p:cNvSpPr/>
          <p:nvPr/>
        </p:nvSpPr>
        <p:spPr>
          <a:xfrm>
            <a:off x="3546529" y="3832539"/>
            <a:ext cx="123612" cy="1236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p:cNvSpPr/>
          <p:nvPr/>
        </p:nvSpPr>
        <p:spPr>
          <a:xfrm>
            <a:off x="2965717" y="4052995"/>
            <a:ext cx="123612" cy="1236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p:cNvSpPr/>
          <p:nvPr/>
        </p:nvSpPr>
        <p:spPr>
          <a:xfrm>
            <a:off x="3241729" y="3900969"/>
            <a:ext cx="123612" cy="1236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p:cNvSpPr/>
          <p:nvPr/>
        </p:nvSpPr>
        <p:spPr>
          <a:xfrm>
            <a:off x="2902788" y="3510366"/>
            <a:ext cx="123612" cy="1236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p:cNvSpPr/>
          <p:nvPr/>
        </p:nvSpPr>
        <p:spPr>
          <a:xfrm>
            <a:off x="2205926" y="3392295"/>
            <a:ext cx="123612" cy="1236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p:cNvSpPr/>
          <p:nvPr/>
        </p:nvSpPr>
        <p:spPr>
          <a:xfrm>
            <a:off x="2627880" y="4234557"/>
            <a:ext cx="123612" cy="1236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p:cNvSpPr/>
          <p:nvPr/>
        </p:nvSpPr>
        <p:spPr>
          <a:xfrm>
            <a:off x="3585462" y="3721093"/>
            <a:ext cx="123612" cy="1236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p:cNvSpPr/>
          <p:nvPr/>
        </p:nvSpPr>
        <p:spPr>
          <a:xfrm>
            <a:off x="3422917" y="4027539"/>
            <a:ext cx="123612" cy="1236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p:cNvSpPr/>
          <p:nvPr/>
        </p:nvSpPr>
        <p:spPr>
          <a:xfrm>
            <a:off x="3089328" y="4224659"/>
            <a:ext cx="123612" cy="1236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p:cNvSpPr/>
          <p:nvPr/>
        </p:nvSpPr>
        <p:spPr>
          <a:xfrm>
            <a:off x="3394129" y="3810375"/>
            <a:ext cx="123612" cy="1236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p:cNvSpPr/>
          <p:nvPr/>
        </p:nvSpPr>
        <p:spPr>
          <a:xfrm>
            <a:off x="3246708" y="3738799"/>
            <a:ext cx="123612" cy="1236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p:cNvSpPr/>
          <p:nvPr/>
        </p:nvSpPr>
        <p:spPr>
          <a:xfrm>
            <a:off x="2623088" y="4358169"/>
            <a:ext cx="123612" cy="1236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p:cNvSpPr/>
          <p:nvPr/>
        </p:nvSpPr>
        <p:spPr>
          <a:xfrm>
            <a:off x="2779176" y="4115175"/>
            <a:ext cx="123612" cy="1236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p:cNvSpPr/>
          <p:nvPr/>
        </p:nvSpPr>
        <p:spPr>
          <a:xfrm>
            <a:off x="3089328" y="3904677"/>
            <a:ext cx="123612" cy="1236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p:cNvSpPr/>
          <p:nvPr/>
        </p:nvSpPr>
        <p:spPr>
          <a:xfrm>
            <a:off x="2358326" y="3544695"/>
            <a:ext cx="123612" cy="12361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p:cNvSpPr/>
          <p:nvPr/>
        </p:nvSpPr>
        <p:spPr>
          <a:xfrm>
            <a:off x="2296520" y="3015170"/>
            <a:ext cx="123612" cy="12361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p:cNvSpPr/>
          <p:nvPr/>
        </p:nvSpPr>
        <p:spPr>
          <a:xfrm>
            <a:off x="2663126" y="3849495"/>
            <a:ext cx="123612" cy="12361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p:cNvSpPr/>
          <p:nvPr/>
        </p:nvSpPr>
        <p:spPr>
          <a:xfrm>
            <a:off x="2815526" y="4001895"/>
            <a:ext cx="123612" cy="12361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p:cNvSpPr/>
          <p:nvPr/>
        </p:nvSpPr>
        <p:spPr>
          <a:xfrm>
            <a:off x="3255019" y="4022934"/>
            <a:ext cx="123612" cy="12361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p:cNvSpPr/>
          <p:nvPr/>
        </p:nvSpPr>
        <p:spPr>
          <a:xfrm>
            <a:off x="3120326" y="4306695"/>
            <a:ext cx="123612" cy="12361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p:cNvSpPr/>
          <p:nvPr/>
        </p:nvSpPr>
        <p:spPr>
          <a:xfrm>
            <a:off x="3595608" y="3503741"/>
            <a:ext cx="123612" cy="12361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p:cNvSpPr/>
          <p:nvPr/>
        </p:nvSpPr>
        <p:spPr>
          <a:xfrm>
            <a:off x="2909265" y="4254847"/>
            <a:ext cx="123612" cy="12361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p:cNvSpPr/>
          <p:nvPr/>
        </p:nvSpPr>
        <p:spPr>
          <a:xfrm>
            <a:off x="3393943" y="3824227"/>
            <a:ext cx="123612" cy="12361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p:cNvSpPr/>
          <p:nvPr/>
        </p:nvSpPr>
        <p:spPr>
          <a:xfrm>
            <a:off x="3668120" y="3796001"/>
            <a:ext cx="123612" cy="12361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p:cNvSpPr/>
          <p:nvPr/>
        </p:nvSpPr>
        <p:spPr>
          <a:xfrm>
            <a:off x="3394129" y="3713906"/>
            <a:ext cx="123612" cy="12361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p:cNvSpPr/>
          <p:nvPr/>
        </p:nvSpPr>
        <p:spPr>
          <a:xfrm>
            <a:off x="3045606" y="3984939"/>
            <a:ext cx="123612" cy="12361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p:cNvSpPr/>
          <p:nvPr/>
        </p:nvSpPr>
        <p:spPr>
          <a:xfrm>
            <a:off x="3089329" y="4133069"/>
            <a:ext cx="123612" cy="12361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p:cNvSpPr/>
          <p:nvPr/>
        </p:nvSpPr>
        <p:spPr>
          <a:xfrm>
            <a:off x="3814606" y="3620166"/>
            <a:ext cx="123612" cy="12361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p:cNvSpPr/>
          <p:nvPr/>
        </p:nvSpPr>
        <p:spPr>
          <a:xfrm>
            <a:off x="3938218" y="3529384"/>
            <a:ext cx="123612" cy="12361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p:cNvSpPr/>
          <p:nvPr/>
        </p:nvSpPr>
        <p:spPr>
          <a:xfrm>
            <a:off x="3876412" y="3330489"/>
            <a:ext cx="123612" cy="12361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p:cNvSpPr/>
          <p:nvPr/>
        </p:nvSpPr>
        <p:spPr>
          <a:xfrm>
            <a:off x="2443006" y="4335730"/>
            <a:ext cx="123612" cy="12361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p:cNvSpPr/>
          <p:nvPr/>
        </p:nvSpPr>
        <p:spPr>
          <a:xfrm>
            <a:off x="2481401" y="4525939"/>
            <a:ext cx="123612" cy="12361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p:cNvSpPr/>
          <p:nvPr/>
        </p:nvSpPr>
        <p:spPr>
          <a:xfrm>
            <a:off x="3370320" y="4224659"/>
            <a:ext cx="123612" cy="12361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p:cNvSpPr/>
          <p:nvPr/>
        </p:nvSpPr>
        <p:spPr>
          <a:xfrm>
            <a:off x="3141925" y="3676618"/>
            <a:ext cx="123612" cy="1236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p:cNvSpPr/>
          <p:nvPr/>
        </p:nvSpPr>
        <p:spPr>
          <a:xfrm>
            <a:off x="2839334" y="4355960"/>
            <a:ext cx="123612" cy="12361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p:cNvSpPr/>
          <p:nvPr/>
        </p:nvSpPr>
        <p:spPr>
          <a:xfrm>
            <a:off x="3314616" y="3553006"/>
            <a:ext cx="123612" cy="12361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p:cNvSpPr/>
          <p:nvPr/>
        </p:nvSpPr>
        <p:spPr>
          <a:xfrm>
            <a:off x="3387128" y="3845266"/>
            <a:ext cx="123612" cy="12361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p:cNvSpPr/>
          <p:nvPr/>
        </p:nvSpPr>
        <p:spPr>
          <a:xfrm>
            <a:off x="3533614" y="3669431"/>
            <a:ext cx="123612" cy="12361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p:cNvSpPr/>
          <p:nvPr/>
        </p:nvSpPr>
        <p:spPr>
          <a:xfrm>
            <a:off x="3657226" y="3578649"/>
            <a:ext cx="123612" cy="12361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p:cNvSpPr/>
          <p:nvPr/>
        </p:nvSpPr>
        <p:spPr>
          <a:xfrm>
            <a:off x="3595420" y="3379754"/>
            <a:ext cx="123612" cy="12361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p:cNvSpPr/>
          <p:nvPr/>
        </p:nvSpPr>
        <p:spPr>
          <a:xfrm>
            <a:off x="2200409" y="4575204"/>
            <a:ext cx="123612" cy="12361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p:cNvSpPr/>
          <p:nvPr/>
        </p:nvSpPr>
        <p:spPr>
          <a:xfrm>
            <a:off x="3089328" y="4273924"/>
            <a:ext cx="123612" cy="12361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p:cNvSpPr/>
          <p:nvPr/>
        </p:nvSpPr>
        <p:spPr>
          <a:xfrm>
            <a:off x="2147825" y="4940164"/>
            <a:ext cx="123612" cy="12361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p:cNvSpPr/>
          <p:nvPr/>
        </p:nvSpPr>
        <p:spPr>
          <a:xfrm>
            <a:off x="2623107" y="4137210"/>
            <a:ext cx="123612" cy="12361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p:cNvSpPr/>
          <p:nvPr/>
        </p:nvSpPr>
        <p:spPr>
          <a:xfrm>
            <a:off x="2695619" y="4429470"/>
            <a:ext cx="123612" cy="12361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p:cNvSpPr/>
          <p:nvPr/>
        </p:nvSpPr>
        <p:spPr>
          <a:xfrm>
            <a:off x="2842105" y="4253635"/>
            <a:ext cx="123612" cy="12361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p:cNvSpPr/>
          <p:nvPr/>
        </p:nvSpPr>
        <p:spPr>
          <a:xfrm>
            <a:off x="2965717" y="4162853"/>
            <a:ext cx="123612" cy="12361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p:cNvSpPr/>
          <p:nvPr/>
        </p:nvSpPr>
        <p:spPr>
          <a:xfrm>
            <a:off x="2903911" y="3963958"/>
            <a:ext cx="123612" cy="12361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p:cNvSpPr/>
          <p:nvPr/>
        </p:nvSpPr>
        <p:spPr>
          <a:xfrm>
            <a:off x="1508900" y="5159408"/>
            <a:ext cx="123612" cy="12361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p:cNvSpPr/>
          <p:nvPr/>
        </p:nvSpPr>
        <p:spPr>
          <a:xfrm>
            <a:off x="2397819" y="4858128"/>
            <a:ext cx="123612" cy="12361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p:cNvSpPr/>
          <p:nvPr/>
        </p:nvSpPr>
        <p:spPr>
          <a:xfrm>
            <a:off x="3967006" y="3772566"/>
            <a:ext cx="123612" cy="12361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p:cNvSpPr/>
          <p:nvPr/>
        </p:nvSpPr>
        <p:spPr>
          <a:xfrm>
            <a:off x="4090618" y="3681784"/>
            <a:ext cx="123612" cy="12361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p:cNvSpPr/>
          <p:nvPr/>
        </p:nvSpPr>
        <p:spPr>
          <a:xfrm>
            <a:off x="4028812" y="3482889"/>
            <a:ext cx="123612" cy="12361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p:cNvSpPr/>
          <p:nvPr/>
        </p:nvSpPr>
        <p:spPr>
          <a:xfrm>
            <a:off x="2595406" y="4488130"/>
            <a:ext cx="123612" cy="12361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Oval 94"/>
          <p:cNvSpPr/>
          <p:nvPr/>
        </p:nvSpPr>
        <p:spPr>
          <a:xfrm>
            <a:off x="2633801" y="4678339"/>
            <a:ext cx="123612" cy="12361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p:cNvSpPr/>
          <p:nvPr/>
        </p:nvSpPr>
        <p:spPr>
          <a:xfrm>
            <a:off x="2352809" y="4727604"/>
            <a:ext cx="123612" cy="12361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Oval 96"/>
          <p:cNvSpPr/>
          <p:nvPr/>
        </p:nvSpPr>
        <p:spPr>
          <a:xfrm>
            <a:off x="2300225" y="5092564"/>
            <a:ext cx="123612" cy="12361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p:cNvSpPr/>
          <p:nvPr/>
        </p:nvSpPr>
        <p:spPr>
          <a:xfrm>
            <a:off x="1661300" y="5311808"/>
            <a:ext cx="123612" cy="12361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Oval 98"/>
          <p:cNvSpPr/>
          <p:nvPr/>
        </p:nvSpPr>
        <p:spPr>
          <a:xfrm>
            <a:off x="2550219" y="5010528"/>
            <a:ext cx="123612" cy="12361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p:cNvSpPr/>
          <p:nvPr/>
        </p:nvSpPr>
        <p:spPr>
          <a:xfrm>
            <a:off x="4171990" y="3358341"/>
            <a:ext cx="123612" cy="12361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p:cNvSpPr/>
          <p:nvPr/>
        </p:nvSpPr>
        <p:spPr>
          <a:xfrm>
            <a:off x="4295602" y="3267559"/>
            <a:ext cx="123612" cy="12361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p:cNvSpPr/>
          <p:nvPr/>
        </p:nvSpPr>
        <p:spPr>
          <a:xfrm>
            <a:off x="4233796" y="3068664"/>
            <a:ext cx="123612" cy="12361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p:cNvSpPr/>
          <p:nvPr/>
        </p:nvSpPr>
        <p:spPr>
          <a:xfrm>
            <a:off x="2800390" y="4073905"/>
            <a:ext cx="123612" cy="12361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p:cNvSpPr/>
          <p:nvPr/>
        </p:nvSpPr>
        <p:spPr>
          <a:xfrm>
            <a:off x="2838785" y="4264114"/>
            <a:ext cx="123612" cy="12361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104"/>
          <p:cNvSpPr/>
          <p:nvPr/>
        </p:nvSpPr>
        <p:spPr>
          <a:xfrm>
            <a:off x="2557793" y="4313379"/>
            <a:ext cx="123612" cy="12361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p:cNvSpPr/>
          <p:nvPr/>
        </p:nvSpPr>
        <p:spPr>
          <a:xfrm>
            <a:off x="2505209" y="4678339"/>
            <a:ext cx="123612" cy="12361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p:cNvSpPr/>
          <p:nvPr/>
        </p:nvSpPr>
        <p:spPr>
          <a:xfrm>
            <a:off x="1866284" y="4897583"/>
            <a:ext cx="123612" cy="12361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p:cNvSpPr/>
          <p:nvPr/>
        </p:nvSpPr>
        <p:spPr>
          <a:xfrm>
            <a:off x="2755203" y="4596303"/>
            <a:ext cx="123612" cy="12361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p:cNvSpPr/>
          <p:nvPr/>
        </p:nvSpPr>
        <p:spPr>
          <a:xfrm>
            <a:off x="2633801" y="4678339"/>
            <a:ext cx="123612" cy="12361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p:cNvSpPr/>
          <p:nvPr/>
        </p:nvSpPr>
        <p:spPr>
          <a:xfrm>
            <a:off x="2352809" y="4727604"/>
            <a:ext cx="123612" cy="12361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Oval 110"/>
          <p:cNvSpPr/>
          <p:nvPr/>
        </p:nvSpPr>
        <p:spPr>
          <a:xfrm>
            <a:off x="2300225" y="5092564"/>
            <a:ext cx="123612" cy="12361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Oval 111"/>
          <p:cNvSpPr/>
          <p:nvPr/>
        </p:nvSpPr>
        <p:spPr>
          <a:xfrm>
            <a:off x="2550219" y="5010528"/>
            <a:ext cx="123612" cy="12361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Oval 112"/>
          <p:cNvSpPr/>
          <p:nvPr/>
        </p:nvSpPr>
        <p:spPr>
          <a:xfrm>
            <a:off x="2786201" y="4830739"/>
            <a:ext cx="123612" cy="12361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p:cNvSpPr/>
          <p:nvPr/>
        </p:nvSpPr>
        <p:spPr>
          <a:xfrm>
            <a:off x="2505209" y="4880004"/>
            <a:ext cx="123612" cy="12361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Oval 114"/>
          <p:cNvSpPr/>
          <p:nvPr/>
        </p:nvSpPr>
        <p:spPr>
          <a:xfrm>
            <a:off x="2051509" y="4689855"/>
            <a:ext cx="123612" cy="12361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Oval 115"/>
          <p:cNvSpPr/>
          <p:nvPr/>
        </p:nvSpPr>
        <p:spPr>
          <a:xfrm>
            <a:off x="1770517" y="4739120"/>
            <a:ext cx="123612" cy="12361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Oval 116"/>
          <p:cNvSpPr/>
          <p:nvPr/>
        </p:nvSpPr>
        <p:spPr>
          <a:xfrm>
            <a:off x="1717933" y="5104080"/>
            <a:ext cx="123612" cy="12361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Oval 117"/>
          <p:cNvSpPr/>
          <p:nvPr/>
        </p:nvSpPr>
        <p:spPr>
          <a:xfrm>
            <a:off x="1967927" y="5022044"/>
            <a:ext cx="123612" cy="12361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Oval 118"/>
          <p:cNvSpPr/>
          <p:nvPr/>
        </p:nvSpPr>
        <p:spPr>
          <a:xfrm>
            <a:off x="2203909" y="4842255"/>
            <a:ext cx="123612" cy="12361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Oval 119"/>
          <p:cNvSpPr/>
          <p:nvPr/>
        </p:nvSpPr>
        <p:spPr>
          <a:xfrm>
            <a:off x="1922917" y="4891520"/>
            <a:ext cx="123612" cy="12361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Oval 120"/>
          <p:cNvSpPr/>
          <p:nvPr/>
        </p:nvSpPr>
        <p:spPr>
          <a:xfrm>
            <a:off x="4044671" y="3087958"/>
            <a:ext cx="123612" cy="12361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Oval 121"/>
          <p:cNvSpPr/>
          <p:nvPr/>
        </p:nvSpPr>
        <p:spPr>
          <a:xfrm>
            <a:off x="3763679" y="3137223"/>
            <a:ext cx="123612" cy="12361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Oval 122"/>
          <p:cNvSpPr/>
          <p:nvPr/>
        </p:nvSpPr>
        <p:spPr>
          <a:xfrm>
            <a:off x="3711095" y="3502183"/>
            <a:ext cx="123612" cy="12361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Oval 123"/>
          <p:cNvSpPr/>
          <p:nvPr/>
        </p:nvSpPr>
        <p:spPr>
          <a:xfrm>
            <a:off x="3961089" y="3420147"/>
            <a:ext cx="123612" cy="12361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Oval 124"/>
          <p:cNvSpPr/>
          <p:nvPr/>
        </p:nvSpPr>
        <p:spPr>
          <a:xfrm>
            <a:off x="4197071" y="3240358"/>
            <a:ext cx="123612" cy="12361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Oval 125"/>
          <p:cNvSpPr/>
          <p:nvPr/>
        </p:nvSpPr>
        <p:spPr>
          <a:xfrm>
            <a:off x="3916079" y="3289623"/>
            <a:ext cx="123612" cy="12361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Oval 132"/>
          <p:cNvSpPr/>
          <p:nvPr/>
        </p:nvSpPr>
        <p:spPr>
          <a:xfrm>
            <a:off x="3587322" y="3560253"/>
            <a:ext cx="123612" cy="12361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Oval 133"/>
          <p:cNvSpPr/>
          <p:nvPr/>
        </p:nvSpPr>
        <p:spPr>
          <a:xfrm>
            <a:off x="3306330" y="3609518"/>
            <a:ext cx="123612" cy="12361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Oval 134"/>
          <p:cNvSpPr/>
          <p:nvPr/>
        </p:nvSpPr>
        <p:spPr>
          <a:xfrm>
            <a:off x="3253746" y="3974478"/>
            <a:ext cx="123612" cy="12361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Oval 135"/>
          <p:cNvSpPr/>
          <p:nvPr/>
        </p:nvSpPr>
        <p:spPr>
          <a:xfrm>
            <a:off x="3503740" y="3892442"/>
            <a:ext cx="123612" cy="12361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Oval 136"/>
          <p:cNvSpPr/>
          <p:nvPr/>
        </p:nvSpPr>
        <p:spPr>
          <a:xfrm>
            <a:off x="3739722" y="3712653"/>
            <a:ext cx="123612" cy="12361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Oval 137"/>
          <p:cNvSpPr/>
          <p:nvPr/>
        </p:nvSpPr>
        <p:spPr>
          <a:xfrm>
            <a:off x="3458730" y="3761918"/>
            <a:ext cx="123612" cy="12361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Oval 138"/>
          <p:cNvSpPr/>
          <p:nvPr/>
        </p:nvSpPr>
        <p:spPr>
          <a:xfrm>
            <a:off x="2445424" y="4366627"/>
            <a:ext cx="123612" cy="12361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Oval 139"/>
          <p:cNvSpPr/>
          <p:nvPr/>
        </p:nvSpPr>
        <p:spPr>
          <a:xfrm>
            <a:off x="2164432" y="4415892"/>
            <a:ext cx="123612" cy="12361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Oval 140"/>
          <p:cNvSpPr/>
          <p:nvPr/>
        </p:nvSpPr>
        <p:spPr>
          <a:xfrm>
            <a:off x="2111848" y="4780852"/>
            <a:ext cx="123612" cy="12361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Oval 141"/>
          <p:cNvSpPr/>
          <p:nvPr/>
        </p:nvSpPr>
        <p:spPr>
          <a:xfrm>
            <a:off x="2361842" y="4698816"/>
            <a:ext cx="123612" cy="12361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Oval 142"/>
          <p:cNvSpPr/>
          <p:nvPr/>
        </p:nvSpPr>
        <p:spPr>
          <a:xfrm>
            <a:off x="2597824" y="4519027"/>
            <a:ext cx="123612" cy="12361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Oval 143"/>
          <p:cNvSpPr/>
          <p:nvPr/>
        </p:nvSpPr>
        <p:spPr>
          <a:xfrm>
            <a:off x="2316832" y="4568292"/>
            <a:ext cx="123612" cy="12361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Oval 150"/>
          <p:cNvSpPr/>
          <p:nvPr/>
        </p:nvSpPr>
        <p:spPr>
          <a:xfrm>
            <a:off x="1919604" y="4736034"/>
            <a:ext cx="123612" cy="12361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Oval 151"/>
          <p:cNvSpPr/>
          <p:nvPr/>
        </p:nvSpPr>
        <p:spPr>
          <a:xfrm>
            <a:off x="1638612" y="4785299"/>
            <a:ext cx="123612" cy="12361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Oval 152"/>
          <p:cNvSpPr/>
          <p:nvPr/>
        </p:nvSpPr>
        <p:spPr>
          <a:xfrm>
            <a:off x="1586028" y="5150259"/>
            <a:ext cx="123612" cy="12361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Oval 153"/>
          <p:cNvSpPr/>
          <p:nvPr/>
        </p:nvSpPr>
        <p:spPr>
          <a:xfrm>
            <a:off x="1836022" y="5068223"/>
            <a:ext cx="123612" cy="12361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Oval 154"/>
          <p:cNvSpPr/>
          <p:nvPr/>
        </p:nvSpPr>
        <p:spPr>
          <a:xfrm>
            <a:off x="2072004" y="4888434"/>
            <a:ext cx="123612" cy="12361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Oval 155"/>
          <p:cNvSpPr/>
          <p:nvPr/>
        </p:nvSpPr>
        <p:spPr>
          <a:xfrm>
            <a:off x="1791012" y="4937699"/>
            <a:ext cx="123612" cy="12361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7"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6475" t="13743" r="6284" b="-654"/>
          <a:stretch/>
        </p:blipFill>
        <p:spPr bwMode="auto">
          <a:xfrm rot="657478">
            <a:off x="4817526" y="1782644"/>
            <a:ext cx="4380100" cy="3277996"/>
          </a:xfrm>
          <a:prstGeom prst="flowChartDocumen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38076081"/>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701965" y="617834"/>
            <a:ext cx="7772400" cy="504825"/>
          </a:xfrm>
          <a:noFill/>
        </p:spPr>
        <p:txBody>
          <a:bodyPr lIns="0" tIns="0" rIns="0" bIns="0">
            <a:normAutofit/>
          </a:bodyPr>
          <a:lstStyle/>
          <a:p>
            <a:pPr eaLnBrk="1" hangingPunct="1"/>
            <a:r>
              <a:rPr lang="en-US" sz="2500" b="1" dirty="0" smtClean="0">
                <a:solidFill>
                  <a:srgbClr val="333300"/>
                </a:solidFill>
                <a:latin typeface="Century Gothic" pitchFamily="34" charset="0"/>
              </a:rPr>
              <a:t>The </a:t>
            </a:r>
            <a:r>
              <a:rPr lang="en-US" sz="2500" b="1" dirty="0" err="1" smtClean="0">
                <a:solidFill>
                  <a:srgbClr val="333300"/>
                </a:solidFill>
                <a:latin typeface="Century Gothic" pitchFamily="34" charset="0"/>
              </a:rPr>
              <a:t>spectre</a:t>
            </a:r>
            <a:r>
              <a:rPr lang="en-US" sz="2500" b="1" dirty="0" smtClean="0">
                <a:solidFill>
                  <a:srgbClr val="333300"/>
                </a:solidFill>
                <a:latin typeface="Century Gothic" pitchFamily="34" charset="0"/>
              </a:rPr>
              <a:t> of availability</a:t>
            </a:r>
          </a:p>
        </p:txBody>
      </p:sp>
      <p:cxnSp>
        <p:nvCxnSpPr>
          <p:cNvPr id="26" name="Straight Arrow Connector 25"/>
          <p:cNvCxnSpPr/>
          <p:nvPr/>
        </p:nvCxnSpPr>
        <p:spPr>
          <a:xfrm flipV="1">
            <a:off x="1022888" y="2309247"/>
            <a:ext cx="0" cy="240223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1022888" y="4711485"/>
            <a:ext cx="32004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3253746" y="4810125"/>
            <a:ext cx="2154756" cy="307777"/>
          </a:xfrm>
          <a:prstGeom prst="rect">
            <a:avLst/>
          </a:prstGeom>
          <a:noFill/>
        </p:spPr>
        <p:txBody>
          <a:bodyPr wrap="none" rtlCol="0">
            <a:spAutoFit/>
          </a:bodyPr>
          <a:lstStyle/>
          <a:p>
            <a:r>
              <a:rPr lang="en-US" sz="1400" dirty="0" smtClean="0"/>
              <a:t>Environmental variable 1</a:t>
            </a:r>
            <a:endParaRPr lang="en-US" sz="1400" dirty="0"/>
          </a:p>
        </p:txBody>
      </p:sp>
      <p:sp>
        <p:nvSpPr>
          <p:cNvPr id="29" name="TextBox 28"/>
          <p:cNvSpPr txBox="1"/>
          <p:nvPr/>
        </p:nvSpPr>
        <p:spPr>
          <a:xfrm>
            <a:off x="1091952" y="2155358"/>
            <a:ext cx="2154756" cy="307777"/>
          </a:xfrm>
          <a:prstGeom prst="rect">
            <a:avLst/>
          </a:prstGeom>
          <a:noFill/>
        </p:spPr>
        <p:txBody>
          <a:bodyPr wrap="none" rtlCol="0">
            <a:spAutoFit/>
          </a:bodyPr>
          <a:lstStyle/>
          <a:p>
            <a:r>
              <a:rPr lang="en-US" sz="1400" dirty="0" smtClean="0"/>
              <a:t>Environmental variable 2</a:t>
            </a:r>
            <a:endParaRPr lang="en-US" sz="1400" dirty="0"/>
          </a:p>
        </p:txBody>
      </p:sp>
      <p:sp>
        <p:nvSpPr>
          <p:cNvPr id="30" name="Oval 29"/>
          <p:cNvSpPr/>
          <p:nvPr/>
        </p:nvSpPr>
        <p:spPr>
          <a:xfrm>
            <a:off x="3151135" y="4009457"/>
            <a:ext cx="123612" cy="1236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2652606" y="4035475"/>
            <a:ext cx="123612" cy="1236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3089329" y="3748569"/>
            <a:ext cx="123612" cy="1236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p:cNvSpPr/>
          <p:nvPr/>
        </p:nvSpPr>
        <p:spPr>
          <a:xfrm>
            <a:off x="3484723" y="3903927"/>
            <a:ext cx="123612" cy="1236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p:cNvSpPr/>
          <p:nvPr/>
        </p:nvSpPr>
        <p:spPr>
          <a:xfrm>
            <a:off x="2830837" y="4281111"/>
            <a:ext cx="123612" cy="1236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a:off x="3422917" y="3627353"/>
            <a:ext cx="123612" cy="1236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p:cNvSpPr/>
          <p:nvPr/>
        </p:nvSpPr>
        <p:spPr>
          <a:xfrm>
            <a:off x="3274747" y="4097281"/>
            <a:ext cx="123612" cy="1236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p:cNvSpPr/>
          <p:nvPr/>
        </p:nvSpPr>
        <p:spPr>
          <a:xfrm>
            <a:off x="2769031" y="3933987"/>
            <a:ext cx="123612" cy="1236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p:cNvSpPr/>
          <p:nvPr/>
        </p:nvSpPr>
        <p:spPr>
          <a:xfrm>
            <a:off x="2902788" y="3903927"/>
            <a:ext cx="123612" cy="1236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p:cNvSpPr/>
          <p:nvPr/>
        </p:nvSpPr>
        <p:spPr>
          <a:xfrm>
            <a:off x="3546529" y="3832539"/>
            <a:ext cx="123612" cy="1236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p:cNvSpPr/>
          <p:nvPr/>
        </p:nvSpPr>
        <p:spPr>
          <a:xfrm>
            <a:off x="2965717" y="4052995"/>
            <a:ext cx="123612" cy="1236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p:cNvSpPr/>
          <p:nvPr/>
        </p:nvSpPr>
        <p:spPr>
          <a:xfrm>
            <a:off x="3241729" y="3900969"/>
            <a:ext cx="123612" cy="1236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p:cNvSpPr/>
          <p:nvPr/>
        </p:nvSpPr>
        <p:spPr>
          <a:xfrm>
            <a:off x="2902788" y="3510366"/>
            <a:ext cx="123612" cy="1236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p:cNvSpPr/>
          <p:nvPr/>
        </p:nvSpPr>
        <p:spPr>
          <a:xfrm>
            <a:off x="2205926" y="3392295"/>
            <a:ext cx="123612" cy="1236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p:cNvSpPr/>
          <p:nvPr/>
        </p:nvSpPr>
        <p:spPr>
          <a:xfrm>
            <a:off x="2627880" y="4234557"/>
            <a:ext cx="123612" cy="1236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p:cNvSpPr/>
          <p:nvPr/>
        </p:nvSpPr>
        <p:spPr>
          <a:xfrm>
            <a:off x="3585462" y="3721093"/>
            <a:ext cx="123612" cy="1236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p:cNvSpPr/>
          <p:nvPr/>
        </p:nvSpPr>
        <p:spPr>
          <a:xfrm>
            <a:off x="3422917" y="4027539"/>
            <a:ext cx="123612" cy="1236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p:cNvSpPr/>
          <p:nvPr/>
        </p:nvSpPr>
        <p:spPr>
          <a:xfrm>
            <a:off x="3089328" y="4224659"/>
            <a:ext cx="123612" cy="1236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p:cNvSpPr/>
          <p:nvPr/>
        </p:nvSpPr>
        <p:spPr>
          <a:xfrm>
            <a:off x="3394129" y="3810375"/>
            <a:ext cx="123612" cy="1236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p:cNvSpPr/>
          <p:nvPr/>
        </p:nvSpPr>
        <p:spPr>
          <a:xfrm>
            <a:off x="3246708" y="3738799"/>
            <a:ext cx="123612" cy="1236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p:cNvSpPr/>
          <p:nvPr/>
        </p:nvSpPr>
        <p:spPr>
          <a:xfrm>
            <a:off x="2623088" y="4358169"/>
            <a:ext cx="123612" cy="1236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p:cNvSpPr/>
          <p:nvPr/>
        </p:nvSpPr>
        <p:spPr>
          <a:xfrm>
            <a:off x="2779176" y="4115175"/>
            <a:ext cx="123612" cy="1236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p:cNvSpPr/>
          <p:nvPr/>
        </p:nvSpPr>
        <p:spPr>
          <a:xfrm>
            <a:off x="3089328" y="3904677"/>
            <a:ext cx="123612" cy="1236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p:cNvSpPr/>
          <p:nvPr/>
        </p:nvSpPr>
        <p:spPr>
          <a:xfrm>
            <a:off x="2358326" y="3544695"/>
            <a:ext cx="123612" cy="12361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p:cNvSpPr/>
          <p:nvPr/>
        </p:nvSpPr>
        <p:spPr>
          <a:xfrm>
            <a:off x="2296520" y="3015170"/>
            <a:ext cx="123612" cy="12361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p:cNvSpPr/>
          <p:nvPr/>
        </p:nvSpPr>
        <p:spPr>
          <a:xfrm>
            <a:off x="2663126" y="3849495"/>
            <a:ext cx="123612" cy="12361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p:cNvSpPr/>
          <p:nvPr/>
        </p:nvSpPr>
        <p:spPr>
          <a:xfrm>
            <a:off x="2815526" y="4001895"/>
            <a:ext cx="123612" cy="12361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p:cNvSpPr/>
          <p:nvPr/>
        </p:nvSpPr>
        <p:spPr>
          <a:xfrm>
            <a:off x="3255019" y="4022934"/>
            <a:ext cx="123612" cy="12361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p:cNvSpPr/>
          <p:nvPr/>
        </p:nvSpPr>
        <p:spPr>
          <a:xfrm>
            <a:off x="3120326" y="4306695"/>
            <a:ext cx="123612" cy="12361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p:cNvSpPr/>
          <p:nvPr/>
        </p:nvSpPr>
        <p:spPr>
          <a:xfrm>
            <a:off x="3595608" y="3503741"/>
            <a:ext cx="123612" cy="12361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p:cNvSpPr/>
          <p:nvPr/>
        </p:nvSpPr>
        <p:spPr>
          <a:xfrm>
            <a:off x="2909265" y="4254847"/>
            <a:ext cx="123612" cy="12361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p:cNvSpPr/>
          <p:nvPr/>
        </p:nvSpPr>
        <p:spPr>
          <a:xfrm>
            <a:off x="3393943" y="3824227"/>
            <a:ext cx="123612" cy="12361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p:cNvSpPr/>
          <p:nvPr/>
        </p:nvSpPr>
        <p:spPr>
          <a:xfrm>
            <a:off x="3668120" y="3796001"/>
            <a:ext cx="123612" cy="12361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p:cNvSpPr/>
          <p:nvPr/>
        </p:nvSpPr>
        <p:spPr>
          <a:xfrm>
            <a:off x="3394129" y="3713906"/>
            <a:ext cx="123612" cy="12361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p:cNvSpPr/>
          <p:nvPr/>
        </p:nvSpPr>
        <p:spPr>
          <a:xfrm>
            <a:off x="3045606" y="3984939"/>
            <a:ext cx="123612" cy="12361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p:cNvSpPr/>
          <p:nvPr/>
        </p:nvSpPr>
        <p:spPr>
          <a:xfrm>
            <a:off x="3089329" y="4133069"/>
            <a:ext cx="123612" cy="12361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p:cNvSpPr/>
          <p:nvPr/>
        </p:nvSpPr>
        <p:spPr>
          <a:xfrm>
            <a:off x="3814606" y="3620166"/>
            <a:ext cx="123612" cy="12361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p:cNvSpPr/>
          <p:nvPr/>
        </p:nvSpPr>
        <p:spPr>
          <a:xfrm>
            <a:off x="3938218" y="3529384"/>
            <a:ext cx="123612" cy="12361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p:cNvSpPr/>
          <p:nvPr/>
        </p:nvSpPr>
        <p:spPr>
          <a:xfrm>
            <a:off x="3876412" y="3330489"/>
            <a:ext cx="123612" cy="12361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p:cNvSpPr/>
          <p:nvPr/>
        </p:nvSpPr>
        <p:spPr>
          <a:xfrm>
            <a:off x="2443006" y="4335730"/>
            <a:ext cx="123612" cy="12361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p:cNvSpPr/>
          <p:nvPr/>
        </p:nvSpPr>
        <p:spPr>
          <a:xfrm>
            <a:off x="2481401" y="4525939"/>
            <a:ext cx="123612" cy="12361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p:cNvSpPr/>
          <p:nvPr/>
        </p:nvSpPr>
        <p:spPr>
          <a:xfrm>
            <a:off x="3370320" y="4224659"/>
            <a:ext cx="123612" cy="12361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p:cNvSpPr/>
          <p:nvPr/>
        </p:nvSpPr>
        <p:spPr>
          <a:xfrm>
            <a:off x="3141925" y="3676618"/>
            <a:ext cx="123612" cy="1236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p:cNvSpPr/>
          <p:nvPr/>
        </p:nvSpPr>
        <p:spPr>
          <a:xfrm>
            <a:off x="2839334" y="4355960"/>
            <a:ext cx="123612" cy="12361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p:cNvSpPr/>
          <p:nvPr/>
        </p:nvSpPr>
        <p:spPr>
          <a:xfrm>
            <a:off x="3314616" y="3553006"/>
            <a:ext cx="123612" cy="12361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p:cNvSpPr/>
          <p:nvPr/>
        </p:nvSpPr>
        <p:spPr>
          <a:xfrm>
            <a:off x="3387128" y="3845266"/>
            <a:ext cx="123612" cy="12361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p:cNvSpPr/>
          <p:nvPr/>
        </p:nvSpPr>
        <p:spPr>
          <a:xfrm>
            <a:off x="3533614" y="3669431"/>
            <a:ext cx="123612" cy="12361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p:cNvSpPr/>
          <p:nvPr/>
        </p:nvSpPr>
        <p:spPr>
          <a:xfrm>
            <a:off x="3657226" y="3578649"/>
            <a:ext cx="123612" cy="12361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p:cNvSpPr/>
          <p:nvPr/>
        </p:nvSpPr>
        <p:spPr>
          <a:xfrm>
            <a:off x="3595420" y="3379754"/>
            <a:ext cx="123612" cy="12361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p:cNvSpPr/>
          <p:nvPr/>
        </p:nvSpPr>
        <p:spPr>
          <a:xfrm>
            <a:off x="2200409" y="4575204"/>
            <a:ext cx="123612" cy="12361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p:cNvSpPr/>
          <p:nvPr/>
        </p:nvSpPr>
        <p:spPr>
          <a:xfrm>
            <a:off x="3089328" y="4273924"/>
            <a:ext cx="123612" cy="12361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p:cNvSpPr/>
          <p:nvPr/>
        </p:nvSpPr>
        <p:spPr>
          <a:xfrm>
            <a:off x="2147825" y="4940164"/>
            <a:ext cx="123612" cy="12361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p:cNvSpPr/>
          <p:nvPr/>
        </p:nvSpPr>
        <p:spPr>
          <a:xfrm>
            <a:off x="2623107" y="4137210"/>
            <a:ext cx="123612" cy="12361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p:cNvSpPr/>
          <p:nvPr/>
        </p:nvSpPr>
        <p:spPr>
          <a:xfrm>
            <a:off x="2695619" y="4429470"/>
            <a:ext cx="123612" cy="12361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p:cNvSpPr/>
          <p:nvPr/>
        </p:nvSpPr>
        <p:spPr>
          <a:xfrm>
            <a:off x="2842105" y="4253635"/>
            <a:ext cx="123612" cy="12361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p:cNvSpPr/>
          <p:nvPr/>
        </p:nvSpPr>
        <p:spPr>
          <a:xfrm>
            <a:off x="2965717" y="4162853"/>
            <a:ext cx="123612" cy="12361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p:cNvSpPr/>
          <p:nvPr/>
        </p:nvSpPr>
        <p:spPr>
          <a:xfrm>
            <a:off x="2903911" y="3963958"/>
            <a:ext cx="123612" cy="12361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p:cNvSpPr/>
          <p:nvPr/>
        </p:nvSpPr>
        <p:spPr>
          <a:xfrm>
            <a:off x="1508900" y="5159408"/>
            <a:ext cx="123612" cy="12361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p:cNvSpPr/>
          <p:nvPr/>
        </p:nvSpPr>
        <p:spPr>
          <a:xfrm>
            <a:off x="2397819" y="4858128"/>
            <a:ext cx="123612" cy="12361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p:cNvSpPr/>
          <p:nvPr/>
        </p:nvSpPr>
        <p:spPr>
          <a:xfrm>
            <a:off x="3967006" y="3772566"/>
            <a:ext cx="123612" cy="12361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p:cNvSpPr/>
          <p:nvPr/>
        </p:nvSpPr>
        <p:spPr>
          <a:xfrm>
            <a:off x="4090618" y="3681784"/>
            <a:ext cx="123612" cy="12361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p:cNvSpPr/>
          <p:nvPr/>
        </p:nvSpPr>
        <p:spPr>
          <a:xfrm>
            <a:off x="4028812" y="3482889"/>
            <a:ext cx="123612" cy="12361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p:cNvSpPr/>
          <p:nvPr/>
        </p:nvSpPr>
        <p:spPr>
          <a:xfrm>
            <a:off x="2595406" y="4488130"/>
            <a:ext cx="123612" cy="12361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Oval 94"/>
          <p:cNvSpPr/>
          <p:nvPr/>
        </p:nvSpPr>
        <p:spPr>
          <a:xfrm>
            <a:off x="2633801" y="4678339"/>
            <a:ext cx="123612" cy="12361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p:cNvSpPr/>
          <p:nvPr/>
        </p:nvSpPr>
        <p:spPr>
          <a:xfrm>
            <a:off x="2352809" y="4727604"/>
            <a:ext cx="123612" cy="12361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Oval 96"/>
          <p:cNvSpPr/>
          <p:nvPr/>
        </p:nvSpPr>
        <p:spPr>
          <a:xfrm>
            <a:off x="2300225" y="5092564"/>
            <a:ext cx="123612" cy="12361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p:cNvSpPr/>
          <p:nvPr/>
        </p:nvSpPr>
        <p:spPr>
          <a:xfrm>
            <a:off x="1661300" y="5311808"/>
            <a:ext cx="123612" cy="12361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Oval 98"/>
          <p:cNvSpPr/>
          <p:nvPr/>
        </p:nvSpPr>
        <p:spPr>
          <a:xfrm>
            <a:off x="2550219" y="5010528"/>
            <a:ext cx="123612" cy="12361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p:cNvSpPr/>
          <p:nvPr/>
        </p:nvSpPr>
        <p:spPr>
          <a:xfrm>
            <a:off x="4171990" y="3358341"/>
            <a:ext cx="123612" cy="12361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p:cNvSpPr/>
          <p:nvPr/>
        </p:nvSpPr>
        <p:spPr>
          <a:xfrm>
            <a:off x="4295602" y="3267559"/>
            <a:ext cx="123612" cy="12361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p:cNvSpPr/>
          <p:nvPr/>
        </p:nvSpPr>
        <p:spPr>
          <a:xfrm>
            <a:off x="4233796" y="3068664"/>
            <a:ext cx="123612" cy="12361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p:cNvSpPr/>
          <p:nvPr/>
        </p:nvSpPr>
        <p:spPr>
          <a:xfrm>
            <a:off x="2800390" y="4073905"/>
            <a:ext cx="123612" cy="12361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p:cNvSpPr/>
          <p:nvPr/>
        </p:nvSpPr>
        <p:spPr>
          <a:xfrm>
            <a:off x="2838785" y="4264114"/>
            <a:ext cx="123612" cy="12361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104"/>
          <p:cNvSpPr/>
          <p:nvPr/>
        </p:nvSpPr>
        <p:spPr>
          <a:xfrm>
            <a:off x="2557793" y="4313379"/>
            <a:ext cx="123612" cy="12361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p:cNvSpPr/>
          <p:nvPr/>
        </p:nvSpPr>
        <p:spPr>
          <a:xfrm>
            <a:off x="2505209" y="4678339"/>
            <a:ext cx="123612" cy="12361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p:cNvSpPr/>
          <p:nvPr/>
        </p:nvSpPr>
        <p:spPr>
          <a:xfrm>
            <a:off x="1866284" y="4897583"/>
            <a:ext cx="123612" cy="12361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p:cNvSpPr/>
          <p:nvPr/>
        </p:nvSpPr>
        <p:spPr>
          <a:xfrm>
            <a:off x="2755203" y="4596303"/>
            <a:ext cx="123612" cy="12361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p:cNvSpPr/>
          <p:nvPr/>
        </p:nvSpPr>
        <p:spPr>
          <a:xfrm>
            <a:off x="2633801" y="4678339"/>
            <a:ext cx="123612" cy="12361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p:cNvSpPr/>
          <p:nvPr/>
        </p:nvSpPr>
        <p:spPr>
          <a:xfrm>
            <a:off x="2352809" y="4727604"/>
            <a:ext cx="123612" cy="12361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Oval 110"/>
          <p:cNvSpPr/>
          <p:nvPr/>
        </p:nvSpPr>
        <p:spPr>
          <a:xfrm>
            <a:off x="2300225" y="5092564"/>
            <a:ext cx="123612" cy="12361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Oval 111"/>
          <p:cNvSpPr/>
          <p:nvPr/>
        </p:nvSpPr>
        <p:spPr>
          <a:xfrm>
            <a:off x="2550219" y="5010528"/>
            <a:ext cx="123612" cy="12361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Oval 112"/>
          <p:cNvSpPr/>
          <p:nvPr/>
        </p:nvSpPr>
        <p:spPr>
          <a:xfrm>
            <a:off x="2786201" y="4830739"/>
            <a:ext cx="123612" cy="12361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p:cNvSpPr/>
          <p:nvPr/>
        </p:nvSpPr>
        <p:spPr>
          <a:xfrm>
            <a:off x="2505209" y="4880004"/>
            <a:ext cx="123612" cy="12361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Oval 114"/>
          <p:cNvSpPr/>
          <p:nvPr/>
        </p:nvSpPr>
        <p:spPr>
          <a:xfrm>
            <a:off x="2051509" y="4689855"/>
            <a:ext cx="123612" cy="12361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Oval 115"/>
          <p:cNvSpPr/>
          <p:nvPr/>
        </p:nvSpPr>
        <p:spPr>
          <a:xfrm>
            <a:off x="1770517" y="4739120"/>
            <a:ext cx="123612" cy="12361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Oval 116"/>
          <p:cNvSpPr/>
          <p:nvPr/>
        </p:nvSpPr>
        <p:spPr>
          <a:xfrm>
            <a:off x="1717933" y="5104080"/>
            <a:ext cx="123612" cy="12361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Oval 117"/>
          <p:cNvSpPr/>
          <p:nvPr/>
        </p:nvSpPr>
        <p:spPr>
          <a:xfrm>
            <a:off x="1967927" y="5022044"/>
            <a:ext cx="123612" cy="12361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Oval 118"/>
          <p:cNvSpPr/>
          <p:nvPr/>
        </p:nvSpPr>
        <p:spPr>
          <a:xfrm>
            <a:off x="2203909" y="4842255"/>
            <a:ext cx="123612" cy="12361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Oval 119"/>
          <p:cNvSpPr/>
          <p:nvPr/>
        </p:nvSpPr>
        <p:spPr>
          <a:xfrm>
            <a:off x="1922917" y="4891520"/>
            <a:ext cx="123612" cy="12361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Oval 120"/>
          <p:cNvSpPr/>
          <p:nvPr/>
        </p:nvSpPr>
        <p:spPr>
          <a:xfrm>
            <a:off x="4044671" y="3087958"/>
            <a:ext cx="123612" cy="12361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Oval 121"/>
          <p:cNvSpPr/>
          <p:nvPr/>
        </p:nvSpPr>
        <p:spPr>
          <a:xfrm>
            <a:off x="3763679" y="3137223"/>
            <a:ext cx="123612" cy="12361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Oval 122"/>
          <p:cNvSpPr/>
          <p:nvPr/>
        </p:nvSpPr>
        <p:spPr>
          <a:xfrm>
            <a:off x="3711095" y="3502183"/>
            <a:ext cx="123612" cy="12361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Oval 123"/>
          <p:cNvSpPr/>
          <p:nvPr/>
        </p:nvSpPr>
        <p:spPr>
          <a:xfrm>
            <a:off x="3961089" y="3420147"/>
            <a:ext cx="123612" cy="12361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Oval 124"/>
          <p:cNvSpPr/>
          <p:nvPr/>
        </p:nvSpPr>
        <p:spPr>
          <a:xfrm>
            <a:off x="4197071" y="3240358"/>
            <a:ext cx="123612" cy="12361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Oval 125"/>
          <p:cNvSpPr/>
          <p:nvPr/>
        </p:nvSpPr>
        <p:spPr>
          <a:xfrm>
            <a:off x="3916079" y="3289623"/>
            <a:ext cx="123612" cy="12361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Oval 132"/>
          <p:cNvSpPr/>
          <p:nvPr/>
        </p:nvSpPr>
        <p:spPr>
          <a:xfrm>
            <a:off x="3587322" y="3560253"/>
            <a:ext cx="123612" cy="12361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Oval 133"/>
          <p:cNvSpPr/>
          <p:nvPr/>
        </p:nvSpPr>
        <p:spPr>
          <a:xfrm>
            <a:off x="3306330" y="3609518"/>
            <a:ext cx="123612" cy="12361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Oval 134"/>
          <p:cNvSpPr/>
          <p:nvPr/>
        </p:nvSpPr>
        <p:spPr>
          <a:xfrm>
            <a:off x="3253746" y="3974478"/>
            <a:ext cx="123612" cy="12361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Oval 135"/>
          <p:cNvSpPr/>
          <p:nvPr/>
        </p:nvSpPr>
        <p:spPr>
          <a:xfrm>
            <a:off x="3503740" y="3892442"/>
            <a:ext cx="123612" cy="12361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Oval 136"/>
          <p:cNvSpPr/>
          <p:nvPr/>
        </p:nvSpPr>
        <p:spPr>
          <a:xfrm>
            <a:off x="3739722" y="3712653"/>
            <a:ext cx="123612" cy="12361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Oval 137"/>
          <p:cNvSpPr/>
          <p:nvPr/>
        </p:nvSpPr>
        <p:spPr>
          <a:xfrm>
            <a:off x="3458730" y="3761918"/>
            <a:ext cx="123612" cy="12361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Oval 138"/>
          <p:cNvSpPr/>
          <p:nvPr/>
        </p:nvSpPr>
        <p:spPr>
          <a:xfrm>
            <a:off x="2445424" y="4366627"/>
            <a:ext cx="123612" cy="12361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Oval 139"/>
          <p:cNvSpPr/>
          <p:nvPr/>
        </p:nvSpPr>
        <p:spPr>
          <a:xfrm>
            <a:off x="2164432" y="4415892"/>
            <a:ext cx="123612" cy="12361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Oval 140"/>
          <p:cNvSpPr/>
          <p:nvPr/>
        </p:nvSpPr>
        <p:spPr>
          <a:xfrm>
            <a:off x="2111848" y="4780852"/>
            <a:ext cx="123612" cy="12361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Oval 141"/>
          <p:cNvSpPr/>
          <p:nvPr/>
        </p:nvSpPr>
        <p:spPr>
          <a:xfrm>
            <a:off x="2361842" y="4698816"/>
            <a:ext cx="123612" cy="12361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Oval 142"/>
          <p:cNvSpPr/>
          <p:nvPr/>
        </p:nvSpPr>
        <p:spPr>
          <a:xfrm>
            <a:off x="2597824" y="4519027"/>
            <a:ext cx="123612" cy="12361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Oval 143"/>
          <p:cNvSpPr/>
          <p:nvPr/>
        </p:nvSpPr>
        <p:spPr>
          <a:xfrm>
            <a:off x="2316832" y="4568292"/>
            <a:ext cx="123612" cy="12361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Oval 150"/>
          <p:cNvSpPr/>
          <p:nvPr/>
        </p:nvSpPr>
        <p:spPr>
          <a:xfrm>
            <a:off x="1919604" y="4736034"/>
            <a:ext cx="123612" cy="12361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Oval 151"/>
          <p:cNvSpPr/>
          <p:nvPr/>
        </p:nvSpPr>
        <p:spPr>
          <a:xfrm>
            <a:off x="1638612" y="4785299"/>
            <a:ext cx="123612" cy="12361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Oval 152"/>
          <p:cNvSpPr/>
          <p:nvPr/>
        </p:nvSpPr>
        <p:spPr>
          <a:xfrm>
            <a:off x="1586028" y="5150259"/>
            <a:ext cx="123612" cy="12361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Oval 153"/>
          <p:cNvSpPr/>
          <p:nvPr/>
        </p:nvSpPr>
        <p:spPr>
          <a:xfrm>
            <a:off x="1836022" y="5068223"/>
            <a:ext cx="123612" cy="12361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Oval 154"/>
          <p:cNvSpPr/>
          <p:nvPr/>
        </p:nvSpPr>
        <p:spPr>
          <a:xfrm>
            <a:off x="2072004" y="4888434"/>
            <a:ext cx="123612" cy="12361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Oval 155"/>
          <p:cNvSpPr/>
          <p:nvPr/>
        </p:nvSpPr>
        <p:spPr>
          <a:xfrm>
            <a:off x="1791012" y="4937699"/>
            <a:ext cx="123612" cy="12361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rot="18670749">
            <a:off x="2356679" y="2827234"/>
            <a:ext cx="1369480" cy="238273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7"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6475" t="13743" r="6284" b="-654"/>
          <a:stretch/>
        </p:blipFill>
        <p:spPr bwMode="auto">
          <a:xfrm rot="657478">
            <a:off x="4817526" y="1782644"/>
            <a:ext cx="4380100" cy="3277996"/>
          </a:xfrm>
          <a:prstGeom prst="flowChartDocumen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34717844"/>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4"/>
          <a:stretch>
            <a:fillRect/>
          </a:stretch>
        </p:blipFill>
        <p:spPr>
          <a:xfrm rot="21022740">
            <a:off x="4010425" y="1378581"/>
            <a:ext cx="5643592" cy="2112729"/>
          </a:xfrm>
          <a:prstGeom prst="rect">
            <a:avLst/>
          </a:prstGeom>
          <a:ln>
            <a:noFill/>
          </a:ln>
          <a:effectLst>
            <a:outerShdw blurRad="292100" dist="139700" dir="2700000" algn="tl" rotWithShape="0">
              <a:srgbClr val="333333">
                <a:alpha val="65000"/>
              </a:srgbClr>
            </a:outerShdw>
          </a:effectLst>
        </p:spPr>
      </p:pic>
      <p:pic>
        <p:nvPicPr>
          <p:cNvPr id="3" name="Picture 2"/>
          <p:cNvPicPr>
            <a:picLocks noChangeAspect="1"/>
          </p:cNvPicPr>
          <p:nvPr/>
        </p:nvPicPr>
        <p:blipFill>
          <a:blip r:embed="rId5"/>
          <a:stretch>
            <a:fillRect/>
          </a:stretch>
        </p:blipFill>
        <p:spPr>
          <a:xfrm>
            <a:off x="4173632" y="2718307"/>
            <a:ext cx="5364068" cy="3491993"/>
          </a:xfrm>
          <a:prstGeom prst="rect">
            <a:avLst/>
          </a:prstGeom>
          <a:ln>
            <a:noFill/>
          </a:ln>
          <a:effectLst>
            <a:outerShdw blurRad="292100" dist="139700" dir="2700000" algn="tl" rotWithShape="0">
              <a:srgbClr val="333333">
                <a:alpha val="65000"/>
              </a:srgbClr>
            </a:outerShdw>
          </a:effectLst>
        </p:spPr>
      </p:pic>
      <p:sp>
        <p:nvSpPr>
          <p:cNvPr id="9218" name="Rectangle 2"/>
          <p:cNvSpPr>
            <a:spLocks noGrp="1" noChangeArrowheads="1"/>
          </p:cNvSpPr>
          <p:nvPr>
            <p:ph type="title"/>
          </p:nvPr>
        </p:nvSpPr>
        <p:spPr>
          <a:noFill/>
        </p:spPr>
        <p:txBody>
          <a:bodyPr lIns="0" tIns="0" rIns="0" bIns="0">
            <a:normAutofit/>
          </a:bodyPr>
          <a:lstStyle/>
          <a:p>
            <a:pPr eaLnBrk="1" hangingPunct="1"/>
            <a:r>
              <a:rPr lang="en-GB" sz="2500" b="1" dirty="0" smtClean="0">
                <a:solidFill>
                  <a:srgbClr val="333300"/>
                </a:solidFill>
                <a:latin typeface="Century Gothic" pitchFamily="34" charset="0"/>
              </a:rPr>
              <a:t>Habitat preference</a:t>
            </a:r>
            <a:endParaRPr lang="en-US" sz="2500" b="1" dirty="0" smtClean="0">
              <a:solidFill>
                <a:srgbClr val="333300"/>
              </a:solidFill>
              <a:latin typeface="Century Gothic" pitchFamily="34" charset="0"/>
            </a:endParaRPr>
          </a:p>
        </p:txBody>
      </p:sp>
      <p:graphicFrame>
        <p:nvGraphicFramePr>
          <p:cNvPr id="11" name="Object 10"/>
          <p:cNvGraphicFramePr>
            <a:graphicFrameLocks noChangeAspect="1"/>
          </p:cNvGraphicFramePr>
          <p:nvPr>
            <p:extLst>
              <p:ext uri="{D42A27DB-BD31-4B8C-83A1-F6EECF244321}">
                <p14:modId xmlns:p14="http://schemas.microsoft.com/office/powerpoint/2010/main" val="2212692335"/>
              </p:ext>
            </p:extLst>
          </p:nvPr>
        </p:nvGraphicFramePr>
        <p:xfrm>
          <a:off x="315913" y="2214563"/>
          <a:ext cx="3233737" cy="898525"/>
        </p:xfrm>
        <a:graphic>
          <a:graphicData uri="http://schemas.openxmlformats.org/presentationml/2006/ole">
            <mc:AlternateContent xmlns:mc="http://schemas.openxmlformats.org/markup-compatibility/2006">
              <mc:Choice xmlns:v="urn:schemas-microsoft-com:vml" Requires="v">
                <p:oleObj spid="_x0000_s1338" name="Equation" r:id="rId6" imgW="1371600" imgH="381000" progId="Equation.DSMT4">
                  <p:embed/>
                </p:oleObj>
              </mc:Choice>
              <mc:Fallback>
                <p:oleObj name="Equation" r:id="rId6" imgW="1371600" imgH="381000" progId="Equation.DSMT4">
                  <p:embed/>
                  <p:pic>
                    <p:nvPicPr>
                      <p:cNvPr id="0" name=""/>
                      <p:cNvPicPr>
                        <a:picLocks noChangeAspect="1" noChangeArrowheads="1"/>
                      </p:cNvPicPr>
                      <p:nvPr/>
                    </p:nvPicPr>
                    <p:blipFill>
                      <a:blip r:embed="rId7"/>
                      <a:srcRect/>
                      <a:stretch>
                        <a:fillRect/>
                      </a:stretch>
                    </p:blipFill>
                    <p:spPr bwMode="auto">
                      <a:xfrm>
                        <a:off x="315913" y="2214563"/>
                        <a:ext cx="3233737" cy="898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 name="Object 9"/>
          <p:cNvGraphicFramePr>
            <a:graphicFrameLocks noChangeAspect="1"/>
          </p:cNvGraphicFramePr>
          <p:nvPr>
            <p:extLst>
              <p:ext uri="{D42A27DB-BD31-4B8C-83A1-F6EECF244321}">
                <p14:modId xmlns:p14="http://schemas.microsoft.com/office/powerpoint/2010/main" val="188811453"/>
              </p:ext>
            </p:extLst>
          </p:nvPr>
        </p:nvGraphicFramePr>
        <p:xfrm>
          <a:off x="363538" y="4131446"/>
          <a:ext cx="3232150" cy="1768475"/>
        </p:xfrm>
        <a:graphic>
          <a:graphicData uri="http://schemas.openxmlformats.org/presentationml/2006/ole">
            <mc:AlternateContent xmlns:mc="http://schemas.openxmlformats.org/markup-compatibility/2006">
              <mc:Choice xmlns:v="urn:schemas-microsoft-com:vml" Requires="v">
                <p:oleObj spid="_x0000_s1339" name="Equation" r:id="rId8" imgW="1371600" imgH="749300" progId="Equation.DSMT4">
                  <p:embed/>
                </p:oleObj>
              </mc:Choice>
              <mc:Fallback>
                <p:oleObj name="Equation" r:id="rId8" imgW="1371600" imgH="749300" progId="Equation.DSMT4">
                  <p:embed/>
                  <p:pic>
                    <p:nvPicPr>
                      <p:cNvPr id="0" name=""/>
                      <p:cNvPicPr/>
                      <p:nvPr/>
                    </p:nvPicPr>
                    <p:blipFill>
                      <a:blip r:embed="rId9"/>
                      <a:stretch>
                        <a:fillRect/>
                      </a:stretch>
                    </p:blipFill>
                    <p:spPr>
                      <a:xfrm>
                        <a:off x="363538" y="4131446"/>
                        <a:ext cx="3232150" cy="1768475"/>
                      </a:xfrm>
                      <a:prstGeom prst="rect">
                        <a:avLst/>
                      </a:prstGeom>
                    </p:spPr>
                  </p:pic>
                </p:oleObj>
              </mc:Fallback>
            </mc:AlternateContent>
          </a:graphicData>
        </a:graphic>
      </p:graphicFrame>
      <p:pic>
        <p:nvPicPr>
          <p:cNvPr id="12" name="Picture 4"/>
          <p:cNvPicPr>
            <a:picLocks noChangeAspect="1" noChangeArrowheads="1"/>
          </p:cNvPicPr>
          <p:nvPr/>
        </p:nvPicPr>
        <p:blipFill rotWithShape="1">
          <a:blip r:embed="rId10">
            <a:extLst>
              <a:ext uri="{28A0092B-C50C-407E-A947-70E740481C1C}">
                <a14:useLocalDpi xmlns:a14="http://schemas.microsoft.com/office/drawing/2010/main" val="0"/>
              </a:ext>
            </a:extLst>
          </a:blip>
          <a:srcRect t="-1" b="29195"/>
          <a:stretch/>
        </p:blipFill>
        <p:spPr bwMode="auto">
          <a:xfrm rot="252911">
            <a:off x="3869662" y="4979243"/>
            <a:ext cx="5619919" cy="266603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Oval 3"/>
          <p:cNvSpPr/>
          <p:nvPr/>
        </p:nvSpPr>
        <p:spPr>
          <a:xfrm>
            <a:off x="1932164" y="2634445"/>
            <a:ext cx="1810559" cy="594439"/>
          </a:xfrm>
          <a:prstGeom prst="ellipse">
            <a:avLst/>
          </a:prstGeom>
          <a:noFill/>
          <a:ln w="57150" cmpd="sng">
            <a:solidFill>
              <a:schemeClr val="accent5">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7893399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noFill/>
        </p:spPr>
        <p:txBody>
          <a:bodyPr lIns="0" tIns="0" rIns="0" bIns="0">
            <a:normAutofit/>
          </a:bodyPr>
          <a:lstStyle/>
          <a:p>
            <a:pPr eaLnBrk="1" hangingPunct="1"/>
            <a:r>
              <a:rPr lang="en-GB" sz="2500" b="1" dirty="0" smtClean="0">
                <a:solidFill>
                  <a:srgbClr val="333300"/>
                </a:solidFill>
                <a:latin typeface="Century Gothic" pitchFamily="34" charset="0"/>
              </a:rPr>
              <a:t>The main challenge: What is habitat availability?</a:t>
            </a:r>
            <a:endParaRPr lang="en-US" sz="2500" b="1" dirty="0" smtClean="0">
              <a:solidFill>
                <a:srgbClr val="333300"/>
              </a:solidFill>
              <a:latin typeface="Century Gothic" pitchFamily="34" charset="0"/>
            </a:endParaRPr>
          </a:p>
        </p:txBody>
      </p:sp>
      <p:sp>
        <p:nvSpPr>
          <p:cNvPr id="8" name="Rectangle 7"/>
          <p:cNvSpPr/>
          <p:nvPr/>
        </p:nvSpPr>
        <p:spPr>
          <a:xfrm>
            <a:off x="329151" y="3443854"/>
            <a:ext cx="4083956" cy="646331"/>
          </a:xfrm>
          <a:prstGeom prst="rect">
            <a:avLst/>
          </a:prstGeom>
        </p:spPr>
        <p:txBody>
          <a:bodyPr wrap="square">
            <a:spAutoFit/>
          </a:bodyPr>
          <a:lstStyle/>
          <a:p>
            <a:pPr eaLnBrk="1" hangingPunct="1"/>
            <a:r>
              <a:rPr lang="en-US" b="1" dirty="0" smtClean="0">
                <a:latin typeface="Century Gothic" pitchFamily="34" charset="0"/>
              </a:rPr>
              <a:t>Availability is determined by accessibility (movement!)</a:t>
            </a:r>
          </a:p>
        </p:txBody>
      </p:sp>
      <p:graphicFrame>
        <p:nvGraphicFramePr>
          <p:cNvPr id="6" name="Object 5"/>
          <p:cNvGraphicFramePr>
            <a:graphicFrameLocks noChangeAspect="1"/>
          </p:cNvGraphicFramePr>
          <p:nvPr>
            <p:extLst>
              <p:ext uri="{D42A27DB-BD31-4B8C-83A1-F6EECF244321}">
                <p14:modId xmlns:p14="http://schemas.microsoft.com/office/powerpoint/2010/main" val="2520423657"/>
              </p:ext>
            </p:extLst>
          </p:nvPr>
        </p:nvGraphicFramePr>
        <p:xfrm>
          <a:off x="315913" y="2214563"/>
          <a:ext cx="3233737" cy="898525"/>
        </p:xfrm>
        <a:graphic>
          <a:graphicData uri="http://schemas.openxmlformats.org/presentationml/2006/ole">
            <mc:AlternateContent xmlns:mc="http://schemas.openxmlformats.org/markup-compatibility/2006">
              <mc:Choice xmlns:v="urn:schemas-microsoft-com:vml" Requires="v">
                <p:oleObj spid="_x0000_s136481" name="Equation" r:id="rId4" imgW="1371600" imgH="381000" progId="Equation.DSMT4">
                  <p:embed/>
                </p:oleObj>
              </mc:Choice>
              <mc:Fallback>
                <p:oleObj name="Equation" r:id="rId4" imgW="1371600" imgH="381000" progId="Equation.DSMT4">
                  <p:embed/>
                  <p:pic>
                    <p:nvPicPr>
                      <p:cNvPr id="0" name=""/>
                      <p:cNvPicPr>
                        <a:picLocks noChangeAspect="1" noChangeArrowheads="1"/>
                      </p:cNvPicPr>
                      <p:nvPr/>
                    </p:nvPicPr>
                    <p:blipFill>
                      <a:blip r:embed="rId5"/>
                      <a:srcRect/>
                      <a:stretch>
                        <a:fillRect/>
                      </a:stretch>
                    </p:blipFill>
                    <p:spPr bwMode="auto">
                      <a:xfrm>
                        <a:off x="315913" y="2214563"/>
                        <a:ext cx="3233737" cy="898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 name="Oval 6"/>
          <p:cNvSpPr/>
          <p:nvPr/>
        </p:nvSpPr>
        <p:spPr>
          <a:xfrm>
            <a:off x="1932164" y="2634445"/>
            <a:ext cx="1810559" cy="594439"/>
          </a:xfrm>
          <a:prstGeom prst="ellipse">
            <a:avLst/>
          </a:prstGeom>
          <a:noFill/>
          <a:ln w="57150" cmpd="sng">
            <a:solidFill>
              <a:schemeClr val="accent5">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 name="Group 2"/>
          <p:cNvGrpSpPr/>
          <p:nvPr/>
        </p:nvGrpSpPr>
        <p:grpSpPr>
          <a:xfrm>
            <a:off x="11953" y="2131962"/>
            <a:ext cx="9023953" cy="5884565"/>
            <a:chOff x="11953" y="2131962"/>
            <a:chExt cx="9023953" cy="5884565"/>
          </a:xfrm>
        </p:grpSpPr>
        <p:pic>
          <p:nvPicPr>
            <p:cNvPr id="9" name="Picture 8"/>
            <p:cNvPicPr>
              <a:picLocks noChangeAspect="1"/>
            </p:cNvPicPr>
            <p:nvPr/>
          </p:nvPicPr>
          <p:blipFill>
            <a:blip r:embed="rId6"/>
            <a:stretch>
              <a:fillRect/>
            </a:stretch>
          </p:blipFill>
          <p:spPr>
            <a:xfrm>
              <a:off x="4688537" y="2131962"/>
              <a:ext cx="4347369" cy="4604448"/>
            </a:xfrm>
            <a:prstGeom prst="rect">
              <a:avLst/>
            </a:prstGeom>
            <a:ln>
              <a:noFill/>
            </a:ln>
            <a:effectLst>
              <a:outerShdw blurRad="292100" dist="139700" dir="2700000" algn="tl" rotWithShape="0">
                <a:srgbClr val="333333">
                  <a:alpha val="65000"/>
                </a:srgbClr>
              </a:outerShdw>
            </a:effectLst>
          </p:spPr>
        </p:pic>
        <p:pic>
          <p:nvPicPr>
            <p:cNvPr id="10" name="Picture 2"/>
            <p:cNvPicPr>
              <a:picLocks noChangeAspect="1" noChangeArrowheads="1"/>
            </p:cNvPicPr>
            <p:nvPr/>
          </p:nvPicPr>
          <p:blipFill rotWithShape="1">
            <a:blip r:embed="rId7">
              <a:extLst>
                <a:ext uri="{28A0092B-C50C-407E-A947-70E740481C1C}">
                  <a14:useLocalDpi xmlns:a14="http://schemas.microsoft.com/office/drawing/2010/main" val="0"/>
                </a:ext>
              </a:extLst>
            </a:blip>
            <a:srcRect l="6475" t="13743" r="6284" b="-654"/>
            <a:stretch/>
          </p:blipFill>
          <p:spPr bwMode="auto">
            <a:xfrm rot="358683">
              <a:off x="11953" y="4857887"/>
              <a:ext cx="4220614" cy="3158640"/>
            </a:xfrm>
            <a:prstGeom prst="flowChartDocumen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7471235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noFill/>
        </p:spPr>
        <p:txBody>
          <a:bodyPr lIns="0" tIns="0" rIns="0" bIns="0">
            <a:normAutofit/>
          </a:bodyPr>
          <a:lstStyle/>
          <a:p>
            <a:pPr eaLnBrk="1" hangingPunct="1"/>
            <a:r>
              <a:rPr lang="en-GB" sz="2500" b="1" dirty="0" smtClean="0">
                <a:solidFill>
                  <a:srgbClr val="333300"/>
                </a:solidFill>
                <a:latin typeface="Century Gothic" pitchFamily="34" charset="0"/>
              </a:rPr>
              <a:t>The easy way out</a:t>
            </a:r>
            <a:r>
              <a:rPr lang="mr-IN" sz="2500" b="1" dirty="0" smtClean="0">
                <a:solidFill>
                  <a:srgbClr val="333300"/>
                </a:solidFill>
                <a:latin typeface="Century Gothic" pitchFamily="34" charset="0"/>
              </a:rPr>
              <a:t>…</a:t>
            </a:r>
            <a:endParaRPr lang="en-US" sz="2500" b="1" dirty="0" smtClean="0">
              <a:solidFill>
                <a:srgbClr val="333300"/>
              </a:solidFill>
              <a:latin typeface="Century Gothic" pitchFamily="34" charset="0"/>
            </a:endParaRPr>
          </a:p>
        </p:txBody>
      </p:sp>
      <p:sp>
        <p:nvSpPr>
          <p:cNvPr id="9" name="Rectangle 8"/>
          <p:cNvSpPr/>
          <p:nvPr/>
        </p:nvSpPr>
        <p:spPr>
          <a:xfrm>
            <a:off x="95681" y="2096554"/>
            <a:ext cx="4471252" cy="2585323"/>
          </a:xfrm>
          <a:prstGeom prst="rect">
            <a:avLst/>
          </a:prstGeom>
        </p:spPr>
        <p:txBody>
          <a:bodyPr wrap="square">
            <a:spAutoFit/>
          </a:bodyPr>
          <a:lstStyle/>
          <a:p>
            <a:pPr algn="l" eaLnBrk="1" hangingPunct="1"/>
            <a:r>
              <a:rPr lang="mr-IN" b="1" dirty="0" smtClean="0">
                <a:latin typeface="Century Gothic" pitchFamily="34" charset="0"/>
              </a:rPr>
              <a:t>…</a:t>
            </a:r>
            <a:r>
              <a:rPr lang="en-GB" b="1" dirty="0" smtClean="0">
                <a:latin typeface="Century Gothic" pitchFamily="34" charset="0"/>
              </a:rPr>
              <a:t>is to t</a:t>
            </a:r>
            <a:r>
              <a:rPr lang="en-US" b="1" dirty="0" err="1" smtClean="0">
                <a:latin typeface="Century Gothic" pitchFamily="34" charset="0"/>
              </a:rPr>
              <a:t>reat</a:t>
            </a:r>
            <a:r>
              <a:rPr lang="en-US" b="1" dirty="0" smtClean="0">
                <a:latin typeface="Century Gothic" pitchFamily="34" charset="0"/>
              </a:rPr>
              <a:t> limitations in accessibility as a nuisance.</a:t>
            </a:r>
          </a:p>
          <a:p>
            <a:pPr algn="l" eaLnBrk="1" hangingPunct="1"/>
            <a:endParaRPr lang="en-US" b="1" dirty="0">
              <a:latin typeface="Century Gothic" pitchFamily="34" charset="0"/>
            </a:endParaRPr>
          </a:p>
          <a:p>
            <a:pPr algn="l" eaLnBrk="1" hangingPunct="1"/>
            <a:r>
              <a:rPr lang="en-US" b="1" dirty="0" smtClean="0">
                <a:latin typeface="Century Gothic" pitchFamily="34" charset="0"/>
              </a:rPr>
              <a:t>E.g., the entire literature on “treating” autocorrelation.</a:t>
            </a:r>
          </a:p>
          <a:p>
            <a:pPr algn="l" eaLnBrk="1" hangingPunct="1"/>
            <a:endParaRPr lang="en-US" b="1" dirty="0">
              <a:latin typeface="Century Gothic" pitchFamily="34" charset="0"/>
            </a:endParaRPr>
          </a:p>
          <a:p>
            <a:pPr algn="l" eaLnBrk="1" hangingPunct="1"/>
            <a:r>
              <a:rPr lang="en-US" b="1" dirty="0" smtClean="0">
                <a:latin typeface="Century Gothic" pitchFamily="34" charset="0"/>
              </a:rPr>
              <a:t>Alternatively, this can be faced as an opportunity to learn and increase the predictive power of our models.</a:t>
            </a:r>
          </a:p>
        </p:txBody>
      </p:sp>
      <p:pic>
        <p:nvPicPr>
          <p:cNvPr id="3" name="Picture 2"/>
          <p:cNvPicPr>
            <a:picLocks noChangeAspect="1"/>
          </p:cNvPicPr>
          <p:nvPr/>
        </p:nvPicPr>
        <p:blipFill>
          <a:blip r:embed="rId2"/>
          <a:stretch>
            <a:fillRect/>
          </a:stretch>
        </p:blipFill>
        <p:spPr>
          <a:xfrm>
            <a:off x="-283745" y="4660072"/>
            <a:ext cx="5372100" cy="2197928"/>
          </a:xfrm>
          <a:prstGeom prst="rect">
            <a:avLst/>
          </a:prstGeom>
        </p:spPr>
      </p:pic>
      <p:pic>
        <p:nvPicPr>
          <p:cNvPr id="6" name="Picture 5"/>
          <p:cNvPicPr>
            <a:picLocks noChangeAspect="1"/>
          </p:cNvPicPr>
          <p:nvPr/>
        </p:nvPicPr>
        <p:blipFill>
          <a:blip r:embed="rId3"/>
          <a:stretch>
            <a:fillRect/>
          </a:stretch>
        </p:blipFill>
        <p:spPr>
          <a:xfrm>
            <a:off x="4688537" y="2131962"/>
            <a:ext cx="4347369" cy="460444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5343081"/>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a:xfrm>
            <a:off x="959380" y="662517"/>
            <a:ext cx="7340600" cy="1009297"/>
          </a:xfrm>
          <a:noFill/>
        </p:spPr>
        <p:txBody>
          <a:bodyPr lIns="0" tIns="0" rIns="0" bIns="0"/>
          <a:lstStyle/>
          <a:p>
            <a:pPr eaLnBrk="1" hangingPunct="1"/>
            <a:r>
              <a:rPr lang="en-GB" sz="2800" b="1" dirty="0" smtClean="0">
                <a:solidFill>
                  <a:srgbClr val="333300"/>
                </a:solidFill>
                <a:latin typeface="Century Gothic" pitchFamily="34" charset="0"/>
              </a:rPr>
              <a:t>A tidier taxonomy of questions</a:t>
            </a:r>
            <a:endParaRPr lang="en-US" sz="2800" b="1" dirty="0" smtClean="0">
              <a:solidFill>
                <a:srgbClr val="333300"/>
              </a:solidFill>
              <a:latin typeface="Century Gothic" pitchFamily="34" charset="0"/>
            </a:endParaRPr>
          </a:p>
        </p:txBody>
      </p:sp>
      <p:sp>
        <p:nvSpPr>
          <p:cNvPr id="30" name="Rectangle 29"/>
          <p:cNvSpPr/>
          <p:nvPr/>
        </p:nvSpPr>
        <p:spPr>
          <a:xfrm>
            <a:off x="3021694" y="2112990"/>
            <a:ext cx="3057373" cy="369332"/>
          </a:xfrm>
          <a:prstGeom prst="rect">
            <a:avLst/>
          </a:prstGeom>
        </p:spPr>
        <p:txBody>
          <a:bodyPr wrap="square">
            <a:spAutoFit/>
          </a:bodyPr>
          <a:lstStyle/>
          <a:p>
            <a:pPr algn="l" eaLnBrk="1" hangingPunct="1"/>
            <a:r>
              <a:rPr lang="en-US" b="1" dirty="0" smtClean="0">
                <a:latin typeface="Century Gothic" pitchFamily="34" charset="0"/>
              </a:rPr>
              <a:t>How does habitat shape:</a:t>
            </a:r>
          </a:p>
        </p:txBody>
      </p:sp>
      <p:grpSp>
        <p:nvGrpSpPr>
          <p:cNvPr id="3" name="Group 2"/>
          <p:cNvGrpSpPr/>
          <p:nvPr/>
        </p:nvGrpSpPr>
        <p:grpSpPr>
          <a:xfrm>
            <a:off x="728132" y="2563033"/>
            <a:ext cx="2188225" cy="3176013"/>
            <a:chOff x="5055469" y="1522440"/>
            <a:chExt cx="2188225" cy="3176013"/>
          </a:xfrm>
        </p:grpSpPr>
        <p:pic>
          <p:nvPicPr>
            <p:cNvPr id="6" name="Picture 5"/>
            <p:cNvPicPr>
              <a:picLocks noChangeAspect="1"/>
            </p:cNvPicPr>
            <p:nvPr/>
          </p:nvPicPr>
          <p:blipFill rotWithShape="1">
            <a:blip r:embed="rId3"/>
            <a:srcRect r="42754"/>
            <a:stretch/>
          </p:blipFill>
          <p:spPr>
            <a:xfrm>
              <a:off x="5384606" y="2525187"/>
              <a:ext cx="1587694" cy="2173266"/>
            </a:xfrm>
            <a:prstGeom prst="rect">
              <a:avLst/>
            </a:prstGeom>
            <a:ln>
              <a:noFill/>
            </a:ln>
            <a:effectLst>
              <a:outerShdw blurRad="292100" dist="139700" dir="2700000" algn="tl" rotWithShape="0">
                <a:srgbClr val="333333">
                  <a:alpha val="65000"/>
                </a:srgbClr>
              </a:outerShdw>
            </a:effectLst>
          </p:spPr>
        </p:pic>
        <p:sp>
          <p:nvSpPr>
            <p:cNvPr id="8" name="Rectangle 7"/>
            <p:cNvSpPr/>
            <p:nvPr/>
          </p:nvSpPr>
          <p:spPr>
            <a:xfrm>
              <a:off x="5055469" y="1522440"/>
              <a:ext cx="2188225" cy="646331"/>
            </a:xfrm>
            <a:prstGeom prst="rect">
              <a:avLst/>
            </a:prstGeom>
          </p:spPr>
          <p:txBody>
            <a:bodyPr wrap="square">
              <a:spAutoFit/>
            </a:bodyPr>
            <a:lstStyle/>
            <a:p>
              <a:pPr eaLnBrk="1" hangingPunct="1"/>
              <a:r>
                <a:rPr lang="en-US" b="1" dirty="0" smtClean="0">
                  <a:latin typeface="Century Gothic" pitchFamily="34" charset="0"/>
                </a:rPr>
                <a:t>Individual </a:t>
              </a:r>
              <a:r>
                <a:rPr lang="en-US" b="1" dirty="0" err="1" smtClean="0">
                  <a:latin typeface="Century Gothic" pitchFamily="34" charset="0"/>
                </a:rPr>
                <a:t>behaviour</a:t>
              </a:r>
              <a:endParaRPr lang="en-US" b="1" dirty="0" smtClean="0">
                <a:latin typeface="Century Gothic" pitchFamily="34" charset="0"/>
              </a:endParaRPr>
            </a:p>
          </p:txBody>
        </p:sp>
      </p:grpSp>
      <p:grpSp>
        <p:nvGrpSpPr>
          <p:cNvPr id="4" name="Group 3"/>
          <p:cNvGrpSpPr/>
          <p:nvPr/>
        </p:nvGrpSpPr>
        <p:grpSpPr>
          <a:xfrm>
            <a:off x="3733802" y="2565959"/>
            <a:ext cx="1827564" cy="2825192"/>
            <a:chOff x="6197601" y="2464358"/>
            <a:chExt cx="1827564" cy="2825192"/>
          </a:xfrm>
        </p:grpSpPr>
        <p:pic>
          <p:nvPicPr>
            <p:cNvPr id="5" name="Picture 4"/>
            <p:cNvPicPr>
              <a:picLocks noChangeAspect="1"/>
            </p:cNvPicPr>
            <p:nvPr/>
          </p:nvPicPr>
          <p:blipFill rotWithShape="1">
            <a:blip r:embed="rId4">
              <a:clrChange>
                <a:clrFrom>
                  <a:srgbClr val="FFFFFF"/>
                </a:clrFrom>
                <a:clrTo>
                  <a:srgbClr val="FFFFFF">
                    <a:alpha val="0"/>
                  </a:srgbClr>
                </a:clrTo>
              </a:clrChange>
            </a:blip>
            <a:srcRect l="65215" t="19391" r="14793" b="29216"/>
            <a:stretch/>
          </p:blipFill>
          <p:spPr>
            <a:xfrm>
              <a:off x="6197601" y="3454399"/>
              <a:ext cx="1827564" cy="1835151"/>
            </a:xfrm>
            <a:prstGeom prst="rect">
              <a:avLst/>
            </a:prstGeom>
            <a:ln>
              <a:noFill/>
            </a:ln>
            <a:effectLst>
              <a:outerShdw blurRad="292100" dist="139700" dir="2700000" algn="tl" rotWithShape="0">
                <a:srgbClr val="333333">
                  <a:alpha val="65000"/>
                </a:srgbClr>
              </a:outerShdw>
            </a:effectLst>
          </p:spPr>
        </p:pic>
        <p:sp>
          <p:nvSpPr>
            <p:cNvPr id="9" name="Rectangle 8"/>
            <p:cNvSpPr/>
            <p:nvPr/>
          </p:nvSpPr>
          <p:spPr>
            <a:xfrm>
              <a:off x="6443133" y="2464358"/>
              <a:ext cx="1130078" cy="646331"/>
            </a:xfrm>
            <a:prstGeom prst="rect">
              <a:avLst/>
            </a:prstGeom>
          </p:spPr>
          <p:txBody>
            <a:bodyPr wrap="square">
              <a:spAutoFit/>
            </a:bodyPr>
            <a:lstStyle/>
            <a:p>
              <a:pPr eaLnBrk="1" hangingPunct="1"/>
              <a:r>
                <a:rPr lang="en-US" b="1" dirty="0" smtClean="0">
                  <a:latin typeface="Century Gothic" pitchFamily="34" charset="0"/>
                </a:rPr>
                <a:t>Space use</a:t>
              </a:r>
            </a:p>
          </p:txBody>
        </p:sp>
      </p:grpSp>
      <p:grpSp>
        <p:nvGrpSpPr>
          <p:cNvPr id="11" name="Group 10"/>
          <p:cNvGrpSpPr/>
          <p:nvPr/>
        </p:nvGrpSpPr>
        <p:grpSpPr>
          <a:xfrm>
            <a:off x="6555936" y="2565289"/>
            <a:ext cx="2300621" cy="2717912"/>
            <a:chOff x="6781995" y="3624291"/>
            <a:chExt cx="2300621" cy="2717912"/>
          </a:xfrm>
        </p:grpSpPr>
        <p:pic>
          <p:nvPicPr>
            <p:cNvPr id="7" name="Picture 6"/>
            <p:cNvPicPr>
              <a:picLocks noChangeAspect="1"/>
            </p:cNvPicPr>
            <p:nvPr/>
          </p:nvPicPr>
          <p:blipFill>
            <a:blip r:embed="rId5"/>
            <a:stretch>
              <a:fillRect/>
            </a:stretch>
          </p:blipFill>
          <p:spPr>
            <a:xfrm>
              <a:off x="6781995" y="4902203"/>
              <a:ext cx="2300621" cy="1440000"/>
            </a:xfrm>
            <a:prstGeom prst="rect">
              <a:avLst/>
            </a:prstGeom>
            <a:ln>
              <a:noFill/>
            </a:ln>
            <a:effectLst>
              <a:outerShdw blurRad="292100" dist="139700" dir="2700000" algn="tl" rotWithShape="0">
                <a:srgbClr val="333333">
                  <a:alpha val="65000"/>
                </a:srgbClr>
              </a:outerShdw>
            </a:effectLst>
          </p:spPr>
        </p:pic>
        <p:sp>
          <p:nvSpPr>
            <p:cNvPr id="10" name="Rectangle 9"/>
            <p:cNvSpPr/>
            <p:nvPr/>
          </p:nvSpPr>
          <p:spPr>
            <a:xfrm>
              <a:off x="6982460" y="3624291"/>
              <a:ext cx="1667933" cy="646331"/>
            </a:xfrm>
            <a:prstGeom prst="rect">
              <a:avLst/>
            </a:prstGeom>
          </p:spPr>
          <p:txBody>
            <a:bodyPr wrap="square">
              <a:spAutoFit/>
            </a:bodyPr>
            <a:lstStyle/>
            <a:p>
              <a:pPr algn="r" eaLnBrk="1" hangingPunct="1"/>
              <a:r>
                <a:rPr lang="en-US" b="1" dirty="0" smtClean="0">
                  <a:latin typeface="Century Gothic" pitchFamily="34" charset="0"/>
                </a:rPr>
                <a:t>Population dynamics</a:t>
              </a:r>
            </a:p>
          </p:txBody>
        </p:sp>
      </p:grpSp>
      <p:grpSp>
        <p:nvGrpSpPr>
          <p:cNvPr id="12" name="Group 11"/>
          <p:cNvGrpSpPr/>
          <p:nvPr/>
        </p:nvGrpSpPr>
        <p:grpSpPr>
          <a:xfrm>
            <a:off x="965200" y="5825068"/>
            <a:ext cx="7950200" cy="1032932"/>
            <a:chOff x="965200" y="5825068"/>
            <a:chExt cx="7950200" cy="1032932"/>
          </a:xfrm>
        </p:grpSpPr>
        <p:sp>
          <p:nvSpPr>
            <p:cNvPr id="2" name="Left-Right Arrow 1"/>
            <p:cNvSpPr/>
            <p:nvPr/>
          </p:nvSpPr>
          <p:spPr>
            <a:xfrm>
              <a:off x="965200" y="5825068"/>
              <a:ext cx="7950200" cy="1032932"/>
            </a:xfrm>
            <a:prstGeom prst="lef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 name="Rectangle 14"/>
            <p:cNvSpPr/>
            <p:nvPr/>
          </p:nvSpPr>
          <p:spPr>
            <a:xfrm>
              <a:off x="1473200" y="6041523"/>
              <a:ext cx="6925733" cy="646331"/>
            </a:xfrm>
            <a:prstGeom prst="rect">
              <a:avLst/>
            </a:prstGeom>
          </p:spPr>
          <p:txBody>
            <a:bodyPr wrap="square">
              <a:spAutoFit/>
            </a:bodyPr>
            <a:lstStyle/>
            <a:p>
              <a:pPr eaLnBrk="1" hangingPunct="1"/>
              <a:r>
                <a:rPr lang="en-US" b="1" dirty="0" smtClean="0">
                  <a:solidFill>
                    <a:schemeClr val="bg1"/>
                  </a:solidFill>
                  <a:latin typeface="Century Gothic" pitchFamily="34" charset="0"/>
                </a:rPr>
                <a:t>How do we capture and quantify these effects with biologically realistic statistical models?</a:t>
              </a:r>
            </a:p>
          </p:txBody>
        </p:sp>
      </p:grpSp>
    </p:spTree>
    <p:extLst>
      <p:ext uri="{BB962C8B-B14F-4D97-AF65-F5344CB8AC3E}">
        <p14:creationId xmlns:p14="http://schemas.microsoft.com/office/powerpoint/2010/main" val="1830440276"/>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smtClean="0"/>
              <a:t>How is spatial </a:t>
            </a:r>
            <a:r>
              <a:rPr lang="en-US" sz="4000" dirty="0" err="1" smtClean="0"/>
              <a:t>utilisation</a:t>
            </a:r>
            <a:r>
              <a:rPr lang="en-US" sz="4000" dirty="0" smtClean="0"/>
              <a:t> shaped by habitat?</a:t>
            </a:r>
            <a:endParaRPr lang="en-US" sz="4000" dirty="0"/>
          </a:p>
        </p:txBody>
      </p:sp>
      <p:sp>
        <p:nvSpPr>
          <p:cNvPr id="3" name="Title 1"/>
          <p:cNvSpPr txBox="1">
            <a:spLocks/>
          </p:cNvSpPr>
          <p:nvPr/>
        </p:nvSpPr>
        <p:spPr>
          <a:xfrm>
            <a:off x="728140" y="3936999"/>
            <a:ext cx="7754713" cy="1477273"/>
          </a:xfrm>
          <a:prstGeom prst="rect">
            <a:avLst/>
          </a:prstGeom>
        </p:spPr>
        <p:txBody>
          <a:bodyPr vert="horz" lIns="91440" tIns="45720" rIns="91440" bIns="45720" rtlCol="0" anchor="b">
            <a:noAutofit/>
          </a:bodyPr>
          <a:lstStyle>
            <a:lvl1pPr algn="ctr" defTabSz="914400" rtl="0" eaLnBrk="1" latinLnBrk="0" hangingPunct="1">
              <a:spcBef>
                <a:spcPct val="0"/>
              </a:spcBef>
              <a:buNone/>
              <a:defRPr sz="5400" b="0" kern="1200" cap="none" baseline="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800" dirty="0" smtClean="0"/>
              <a:t> </a:t>
            </a:r>
            <a:endParaRPr lang="en-US" sz="2800" dirty="0"/>
          </a:p>
        </p:txBody>
      </p:sp>
      <p:pic>
        <p:nvPicPr>
          <p:cNvPr id="4" name="Picture 3"/>
          <p:cNvPicPr>
            <a:picLocks noChangeAspect="1"/>
          </p:cNvPicPr>
          <p:nvPr/>
        </p:nvPicPr>
        <p:blipFill rotWithShape="1">
          <a:blip r:embed="rId2">
            <a:clrChange>
              <a:clrFrom>
                <a:srgbClr val="FFFFFF"/>
              </a:clrFrom>
              <a:clrTo>
                <a:srgbClr val="FFFFFF">
                  <a:alpha val="0"/>
                </a:srgbClr>
              </a:clrTo>
            </a:clrChange>
          </a:blip>
          <a:srcRect l="65215" t="19391" r="14793" b="29216"/>
          <a:stretch/>
        </p:blipFill>
        <p:spPr>
          <a:xfrm>
            <a:off x="3790953" y="4032249"/>
            <a:ext cx="1434047" cy="143999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113177945"/>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819095" y="943836"/>
            <a:ext cx="7340600" cy="506413"/>
          </a:xfrm>
          <a:noFill/>
        </p:spPr>
        <p:txBody>
          <a:bodyPr lIns="0" tIns="0" rIns="0" bIns="0">
            <a:normAutofit/>
          </a:bodyPr>
          <a:lstStyle/>
          <a:p>
            <a:pPr eaLnBrk="1" hangingPunct="1"/>
            <a:r>
              <a:rPr lang="en-US" sz="2500" b="1" dirty="0" smtClean="0">
                <a:solidFill>
                  <a:srgbClr val="333300"/>
                </a:solidFill>
              </a:rPr>
              <a:t>G- and E-spaces</a:t>
            </a:r>
          </a:p>
        </p:txBody>
      </p:sp>
      <p:pic>
        <p:nvPicPr>
          <p:cNvPr id="6148" name="Picture 67"/>
          <p:cNvPicPr>
            <a:picLocks noChangeAspect="1" noChangeArrowheads="1"/>
          </p:cNvPicPr>
          <p:nvPr/>
        </p:nvPicPr>
        <p:blipFill rotWithShape="1">
          <a:blip r:embed="rId2">
            <a:extLst>
              <a:ext uri="{28A0092B-C50C-407E-A947-70E740481C1C}">
                <a14:useLocalDpi xmlns:a14="http://schemas.microsoft.com/office/drawing/2010/main" val="0"/>
              </a:ext>
            </a:extLst>
          </a:blip>
          <a:srcRect r="53575" b="54992"/>
          <a:stretch/>
        </p:blipFill>
        <p:spPr bwMode="auto">
          <a:xfrm>
            <a:off x="307127" y="1557352"/>
            <a:ext cx="2519362" cy="2443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9" name="Picture 68"/>
          <p:cNvPicPr>
            <a:picLocks noChangeAspect="1" noChangeArrowheads="1"/>
          </p:cNvPicPr>
          <p:nvPr/>
        </p:nvPicPr>
        <p:blipFill rotWithShape="1">
          <a:blip r:embed="rId2">
            <a:extLst>
              <a:ext uri="{28A0092B-C50C-407E-A947-70E740481C1C}">
                <a14:useLocalDpi xmlns:a14="http://schemas.microsoft.com/office/drawing/2010/main" val="0"/>
              </a:ext>
            </a:extLst>
          </a:blip>
          <a:srcRect l="47621" t="-7138" b="56546"/>
          <a:stretch/>
        </p:blipFill>
        <p:spPr bwMode="auto">
          <a:xfrm>
            <a:off x="3067789" y="1158781"/>
            <a:ext cx="2843213" cy="274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51" name="Picture 70"/>
          <p:cNvPicPr>
            <a:picLocks noChangeAspect="1" noChangeArrowheads="1"/>
          </p:cNvPicPr>
          <p:nvPr/>
        </p:nvPicPr>
        <p:blipFill>
          <a:blip r:embed="rId2">
            <a:extLst>
              <a:ext uri="{28A0092B-C50C-407E-A947-70E740481C1C}">
                <a14:useLocalDpi xmlns:a14="http://schemas.microsoft.com/office/drawing/2010/main" val="0"/>
              </a:ext>
            </a:extLst>
          </a:blip>
          <a:srcRect l="47621" t="50003"/>
          <a:stretch>
            <a:fillRect/>
          </a:stretch>
        </p:blipFill>
        <p:spPr bwMode="auto">
          <a:xfrm>
            <a:off x="3124199" y="4144963"/>
            <a:ext cx="2843213" cy="2713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1"/>
          <p:cNvGrpSpPr/>
          <p:nvPr/>
        </p:nvGrpSpPr>
        <p:grpSpPr>
          <a:xfrm>
            <a:off x="2312139" y="2055395"/>
            <a:ext cx="6534150" cy="1849761"/>
            <a:chOff x="2312139" y="2055395"/>
            <a:chExt cx="6534150" cy="1849761"/>
          </a:xfrm>
        </p:grpSpPr>
        <p:pic>
          <p:nvPicPr>
            <p:cNvPr id="6150" name="Picture 69"/>
            <p:cNvPicPr>
              <a:picLocks noChangeAspect="1" noChangeArrowheads="1"/>
            </p:cNvPicPr>
            <p:nvPr/>
          </p:nvPicPr>
          <p:blipFill rotWithShape="1">
            <a:blip r:embed="rId2">
              <a:extLst>
                <a:ext uri="{28A0092B-C50C-407E-A947-70E740481C1C}">
                  <a14:useLocalDpi xmlns:a14="http://schemas.microsoft.com/office/drawing/2010/main" val="0"/>
                </a:ext>
              </a:extLst>
            </a:blip>
            <a:srcRect t="58733" r="53575" b="7171"/>
            <a:stretch/>
          </p:blipFill>
          <p:spPr bwMode="auto">
            <a:xfrm>
              <a:off x="6326927" y="2055395"/>
              <a:ext cx="2519362" cy="18497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52" name="Text Box 72"/>
            <p:cNvSpPr txBox="1">
              <a:spLocks noChangeArrowheads="1"/>
            </p:cNvSpPr>
            <p:nvPr/>
          </p:nvSpPr>
          <p:spPr bwMode="auto">
            <a:xfrm>
              <a:off x="2312139" y="2419364"/>
              <a:ext cx="1100138" cy="1311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 algn="ctr">
                  <a:solidFill>
                    <a:schemeClr val="tx1"/>
                  </a:solidFill>
                  <a:miter lim="800000"/>
                  <a:headEnd/>
                  <a:tailEnd/>
                </a14:hiddenLine>
              </a:ext>
              <a:ext uri="{AF507438-7753-43e0-B8FC-AC1667EBCBE1}">
                <a14:hiddenEffects xmlns:a14="http://schemas.microsoft.com/office/drawing/2010/main">
                  <a:effectLst>
                    <a:outerShdw dist="17961" dir="2700000" algn="ctr" rotWithShape="0">
                      <a:schemeClr val="bg2"/>
                    </a:outerShdw>
                  </a:effectLst>
                </a14:hiddenEffects>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GB" sz="8000" dirty="0"/>
                <a:t>+</a:t>
              </a:r>
              <a:endParaRPr lang="en-US" sz="8000" dirty="0"/>
            </a:p>
          </p:txBody>
        </p:sp>
        <p:sp>
          <p:nvSpPr>
            <p:cNvPr id="6153" name="Text Box 73"/>
            <p:cNvSpPr txBox="1">
              <a:spLocks noChangeArrowheads="1"/>
            </p:cNvSpPr>
            <p:nvPr/>
          </p:nvSpPr>
          <p:spPr bwMode="auto">
            <a:xfrm>
              <a:off x="5323627" y="2474926"/>
              <a:ext cx="1100137" cy="1311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 algn="ctr">
                  <a:solidFill>
                    <a:schemeClr val="tx1"/>
                  </a:solidFill>
                  <a:miter lim="800000"/>
                  <a:headEnd/>
                  <a:tailEnd/>
                </a14:hiddenLine>
              </a:ext>
              <a:ext uri="{AF507438-7753-43e0-B8FC-AC1667EBCBE1}">
                <a14:hiddenEffects xmlns:a14="http://schemas.microsoft.com/office/drawing/2010/main">
                  <a:effectLst>
                    <a:outerShdw dist="17961" dir="2700000" algn="ctr" rotWithShape="0">
                      <a:schemeClr val="bg2"/>
                    </a:outerShdw>
                  </a:effectLst>
                </a14:hiddenEffects>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GB" sz="8000" dirty="0"/>
                <a:t>=</a:t>
              </a:r>
              <a:endParaRPr lang="en-US" sz="8000" dirty="0"/>
            </a:p>
          </p:txBody>
        </p:sp>
        <p:sp>
          <p:nvSpPr>
            <p:cNvPr id="11" name="Freeform 10"/>
            <p:cNvSpPr/>
            <p:nvPr/>
          </p:nvSpPr>
          <p:spPr>
            <a:xfrm>
              <a:off x="7166809" y="2723716"/>
              <a:ext cx="839598" cy="813694"/>
            </a:xfrm>
            <a:custGeom>
              <a:avLst/>
              <a:gdLst>
                <a:gd name="connsiteX0" fmla="*/ 358990 w 839598"/>
                <a:gd name="connsiteY0" fmla="*/ 503728 h 813694"/>
                <a:gd name="connsiteX1" fmla="*/ 451980 w 839598"/>
                <a:gd name="connsiteY1" fmla="*/ 495979 h 813694"/>
                <a:gd name="connsiteX2" fmla="*/ 420983 w 839598"/>
                <a:gd name="connsiteY2" fmla="*/ 433986 h 813694"/>
                <a:gd name="connsiteX3" fmla="*/ 327993 w 839598"/>
                <a:gd name="connsiteY3" fmla="*/ 433986 h 813694"/>
                <a:gd name="connsiteX4" fmla="*/ 374488 w 839598"/>
                <a:gd name="connsiteY4" fmla="*/ 364243 h 813694"/>
                <a:gd name="connsiteX5" fmla="*/ 389986 w 839598"/>
                <a:gd name="connsiteY5" fmla="*/ 379742 h 813694"/>
                <a:gd name="connsiteX6" fmla="*/ 444230 w 839598"/>
                <a:gd name="connsiteY6" fmla="*/ 325497 h 813694"/>
                <a:gd name="connsiteX7" fmla="*/ 451980 w 839598"/>
                <a:gd name="connsiteY7" fmla="*/ 279003 h 813694"/>
                <a:gd name="connsiteX8" fmla="*/ 459729 w 839598"/>
                <a:gd name="connsiteY8" fmla="*/ 232508 h 813694"/>
                <a:gd name="connsiteX9" fmla="*/ 413234 w 839598"/>
                <a:gd name="connsiteY9" fmla="*/ 240257 h 813694"/>
                <a:gd name="connsiteX10" fmla="*/ 420983 w 839598"/>
                <a:gd name="connsiteY10" fmla="*/ 263504 h 813694"/>
                <a:gd name="connsiteX11" fmla="*/ 451980 w 839598"/>
                <a:gd name="connsiteY11" fmla="*/ 279003 h 813694"/>
                <a:gd name="connsiteX12" fmla="*/ 560468 w 839598"/>
                <a:gd name="connsiteY12" fmla="*/ 271253 h 813694"/>
                <a:gd name="connsiteX13" fmla="*/ 568217 w 839598"/>
                <a:gd name="connsiteY13" fmla="*/ 248006 h 813694"/>
                <a:gd name="connsiteX14" fmla="*/ 622461 w 839598"/>
                <a:gd name="connsiteY14" fmla="*/ 232508 h 813694"/>
                <a:gd name="connsiteX15" fmla="*/ 645708 w 839598"/>
                <a:gd name="connsiteY15" fmla="*/ 248006 h 813694"/>
                <a:gd name="connsiteX16" fmla="*/ 668956 w 839598"/>
                <a:gd name="connsiteY16" fmla="*/ 240257 h 813694"/>
                <a:gd name="connsiteX17" fmla="*/ 668956 w 839598"/>
                <a:gd name="connsiteY17" fmla="*/ 294501 h 813694"/>
                <a:gd name="connsiteX18" fmla="*/ 715451 w 839598"/>
                <a:gd name="connsiteY18" fmla="*/ 309999 h 813694"/>
                <a:gd name="connsiteX19" fmla="*/ 723200 w 839598"/>
                <a:gd name="connsiteY19" fmla="*/ 402989 h 813694"/>
                <a:gd name="connsiteX20" fmla="*/ 730949 w 839598"/>
                <a:gd name="connsiteY20" fmla="*/ 426236 h 813694"/>
                <a:gd name="connsiteX21" fmla="*/ 738698 w 839598"/>
                <a:gd name="connsiteY21" fmla="*/ 457233 h 813694"/>
                <a:gd name="connsiteX22" fmla="*/ 614712 w 839598"/>
                <a:gd name="connsiteY22" fmla="*/ 495979 h 813694"/>
                <a:gd name="connsiteX23" fmla="*/ 622461 w 839598"/>
                <a:gd name="connsiteY23" fmla="*/ 550223 h 813694"/>
                <a:gd name="connsiteX24" fmla="*/ 668956 w 839598"/>
                <a:gd name="connsiteY24" fmla="*/ 596718 h 813694"/>
                <a:gd name="connsiteX25" fmla="*/ 599213 w 839598"/>
                <a:gd name="connsiteY25" fmla="*/ 666460 h 813694"/>
                <a:gd name="connsiteX26" fmla="*/ 583715 w 839598"/>
                <a:gd name="connsiteY26" fmla="*/ 689708 h 813694"/>
                <a:gd name="connsiteX27" fmla="*/ 568217 w 839598"/>
                <a:gd name="connsiteY27" fmla="*/ 782697 h 813694"/>
                <a:gd name="connsiteX28" fmla="*/ 475227 w 839598"/>
                <a:gd name="connsiteY28" fmla="*/ 790447 h 813694"/>
                <a:gd name="connsiteX29" fmla="*/ 451980 w 839598"/>
                <a:gd name="connsiteY29" fmla="*/ 813694 h 813694"/>
                <a:gd name="connsiteX30" fmla="*/ 374488 w 839598"/>
                <a:gd name="connsiteY30" fmla="*/ 782697 h 813694"/>
                <a:gd name="connsiteX31" fmla="*/ 296997 w 839598"/>
                <a:gd name="connsiteY31" fmla="*/ 743952 h 813694"/>
                <a:gd name="connsiteX32" fmla="*/ 126515 w 839598"/>
                <a:gd name="connsiteY32" fmla="*/ 705206 h 813694"/>
                <a:gd name="connsiteX33" fmla="*/ 80020 w 839598"/>
                <a:gd name="connsiteY33" fmla="*/ 712955 h 813694"/>
                <a:gd name="connsiteX34" fmla="*/ 95519 w 839598"/>
                <a:gd name="connsiteY34" fmla="*/ 697457 h 813694"/>
                <a:gd name="connsiteX35" fmla="*/ 103268 w 839598"/>
                <a:gd name="connsiteY35" fmla="*/ 604467 h 813694"/>
                <a:gd name="connsiteX36" fmla="*/ 111017 w 839598"/>
                <a:gd name="connsiteY36" fmla="*/ 557972 h 813694"/>
                <a:gd name="connsiteX37" fmla="*/ 219505 w 839598"/>
                <a:gd name="connsiteY37" fmla="*/ 588969 h 813694"/>
                <a:gd name="connsiteX38" fmla="*/ 273749 w 839598"/>
                <a:gd name="connsiteY38" fmla="*/ 596718 h 813694"/>
                <a:gd name="connsiteX39" fmla="*/ 304746 w 839598"/>
                <a:gd name="connsiteY39" fmla="*/ 604467 h 813694"/>
                <a:gd name="connsiteX40" fmla="*/ 289247 w 839598"/>
                <a:gd name="connsiteY40" fmla="*/ 588969 h 813694"/>
                <a:gd name="connsiteX41" fmla="*/ 242752 w 839598"/>
                <a:gd name="connsiteY41" fmla="*/ 550223 h 813694"/>
                <a:gd name="connsiteX42" fmla="*/ 188508 w 839598"/>
                <a:gd name="connsiteY42" fmla="*/ 457233 h 813694"/>
                <a:gd name="connsiteX43" fmla="*/ 165261 w 839598"/>
                <a:gd name="connsiteY43" fmla="*/ 402989 h 813694"/>
                <a:gd name="connsiteX44" fmla="*/ 173010 w 839598"/>
                <a:gd name="connsiteY44" fmla="*/ 348745 h 813694"/>
                <a:gd name="connsiteX45" fmla="*/ 188508 w 839598"/>
                <a:gd name="connsiteY45" fmla="*/ 294501 h 813694"/>
                <a:gd name="connsiteX46" fmla="*/ 188508 w 839598"/>
                <a:gd name="connsiteY46" fmla="*/ 333247 h 813694"/>
                <a:gd name="connsiteX47" fmla="*/ 49024 w 839598"/>
                <a:gd name="connsiteY47" fmla="*/ 340996 h 813694"/>
                <a:gd name="connsiteX48" fmla="*/ 87769 w 839598"/>
                <a:gd name="connsiteY48" fmla="*/ 402989 h 813694"/>
                <a:gd name="connsiteX49" fmla="*/ 111017 w 839598"/>
                <a:gd name="connsiteY49" fmla="*/ 387491 h 813694"/>
                <a:gd name="connsiteX50" fmla="*/ 87769 w 839598"/>
                <a:gd name="connsiteY50" fmla="*/ 309999 h 813694"/>
                <a:gd name="connsiteX51" fmla="*/ 49024 w 839598"/>
                <a:gd name="connsiteY51" fmla="*/ 302250 h 813694"/>
                <a:gd name="connsiteX52" fmla="*/ 2529 w 839598"/>
                <a:gd name="connsiteY52" fmla="*/ 309999 h 813694"/>
                <a:gd name="connsiteX53" fmla="*/ 41275 w 839598"/>
                <a:gd name="connsiteY53" fmla="*/ 302250 h 813694"/>
                <a:gd name="connsiteX54" fmla="*/ 87769 w 839598"/>
                <a:gd name="connsiteY54" fmla="*/ 217009 h 813694"/>
                <a:gd name="connsiteX55" fmla="*/ 103268 w 839598"/>
                <a:gd name="connsiteY55" fmla="*/ 201511 h 813694"/>
                <a:gd name="connsiteX56" fmla="*/ 142013 w 839598"/>
                <a:gd name="connsiteY56" fmla="*/ 209260 h 813694"/>
                <a:gd name="connsiteX57" fmla="*/ 211756 w 839598"/>
                <a:gd name="connsiteY57" fmla="*/ 232508 h 813694"/>
                <a:gd name="connsiteX58" fmla="*/ 227254 w 839598"/>
                <a:gd name="connsiteY58" fmla="*/ 217009 h 813694"/>
                <a:gd name="connsiteX59" fmla="*/ 219505 w 839598"/>
                <a:gd name="connsiteY59" fmla="*/ 147267 h 813694"/>
                <a:gd name="connsiteX60" fmla="*/ 126515 w 839598"/>
                <a:gd name="connsiteY60" fmla="*/ 124019 h 813694"/>
                <a:gd name="connsiteX61" fmla="*/ 18027 w 839598"/>
                <a:gd name="connsiteY61" fmla="*/ 131769 h 813694"/>
                <a:gd name="connsiteX62" fmla="*/ 2529 w 839598"/>
                <a:gd name="connsiteY62" fmla="*/ 108521 h 813694"/>
                <a:gd name="connsiteX63" fmla="*/ 18027 w 839598"/>
                <a:gd name="connsiteY63" fmla="*/ 155016 h 813694"/>
                <a:gd name="connsiteX64" fmla="*/ 41275 w 839598"/>
                <a:gd name="connsiteY64" fmla="*/ 217009 h 813694"/>
                <a:gd name="connsiteX65" fmla="*/ 111017 w 839598"/>
                <a:gd name="connsiteY65" fmla="*/ 248006 h 813694"/>
                <a:gd name="connsiteX66" fmla="*/ 173010 w 839598"/>
                <a:gd name="connsiteY66" fmla="*/ 232508 h 813694"/>
                <a:gd name="connsiteX67" fmla="*/ 204007 w 839598"/>
                <a:gd name="connsiteY67" fmla="*/ 178264 h 813694"/>
                <a:gd name="connsiteX68" fmla="*/ 304746 w 839598"/>
                <a:gd name="connsiteY68" fmla="*/ 77525 h 813694"/>
                <a:gd name="connsiteX69" fmla="*/ 366739 w 839598"/>
                <a:gd name="connsiteY69" fmla="*/ 85274 h 813694"/>
                <a:gd name="connsiteX70" fmla="*/ 382237 w 839598"/>
                <a:gd name="connsiteY70" fmla="*/ 170514 h 813694"/>
                <a:gd name="connsiteX71" fmla="*/ 405485 w 839598"/>
                <a:gd name="connsiteY71" fmla="*/ 178264 h 813694"/>
                <a:gd name="connsiteX72" fmla="*/ 451980 w 839598"/>
                <a:gd name="connsiteY72" fmla="*/ 170514 h 813694"/>
                <a:gd name="connsiteX73" fmla="*/ 482976 w 839598"/>
                <a:gd name="connsiteY73" fmla="*/ 116270 h 813694"/>
                <a:gd name="connsiteX74" fmla="*/ 506224 w 839598"/>
                <a:gd name="connsiteY74" fmla="*/ 108521 h 813694"/>
                <a:gd name="connsiteX75" fmla="*/ 552719 w 839598"/>
                <a:gd name="connsiteY75" fmla="*/ 147267 h 813694"/>
                <a:gd name="connsiteX76" fmla="*/ 560468 w 839598"/>
                <a:gd name="connsiteY76" fmla="*/ 116270 h 813694"/>
                <a:gd name="connsiteX77" fmla="*/ 544969 w 839598"/>
                <a:gd name="connsiteY77" fmla="*/ 15531 h 813694"/>
                <a:gd name="connsiteX78" fmla="*/ 420983 w 839598"/>
                <a:gd name="connsiteY78" fmla="*/ 7782 h 813694"/>
                <a:gd name="connsiteX79" fmla="*/ 428732 w 839598"/>
                <a:gd name="connsiteY79" fmla="*/ 69775 h 813694"/>
                <a:gd name="connsiteX80" fmla="*/ 568217 w 839598"/>
                <a:gd name="connsiteY80" fmla="*/ 62026 h 813694"/>
                <a:gd name="connsiteX81" fmla="*/ 591464 w 839598"/>
                <a:gd name="connsiteY81" fmla="*/ 85274 h 813694"/>
                <a:gd name="connsiteX82" fmla="*/ 653458 w 839598"/>
                <a:gd name="connsiteY82" fmla="*/ 155016 h 813694"/>
                <a:gd name="connsiteX83" fmla="*/ 707702 w 839598"/>
                <a:gd name="connsiteY83" fmla="*/ 186013 h 813694"/>
                <a:gd name="connsiteX84" fmla="*/ 754197 w 839598"/>
                <a:gd name="connsiteY84" fmla="*/ 193762 h 813694"/>
                <a:gd name="connsiteX85" fmla="*/ 831688 w 839598"/>
                <a:gd name="connsiteY85" fmla="*/ 186013 h 813694"/>
                <a:gd name="connsiteX86" fmla="*/ 839437 w 839598"/>
                <a:gd name="connsiteY86" fmla="*/ 162765 h 813694"/>
                <a:gd name="connsiteX87" fmla="*/ 808441 w 839598"/>
                <a:gd name="connsiteY87" fmla="*/ 62026 h 813694"/>
                <a:gd name="connsiteX88" fmla="*/ 785193 w 839598"/>
                <a:gd name="connsiteY88" fmla="*/ 69775 h 813694"/>
                <a:gd name="connsiteX89" fmla="*/ 792942 w 839598"/>
                <a:gd name="connsiteY89" fmla="*/ 108521 h 813694"/>
                <a:gd name="connsiteX90" fmla="*/ 800691 w 839598"/>
                <a:gd name="connsiteY90" fmla="*/ 85274 h 813694"/>
                <a:gd name="connsiteX91" fmla="*/ 777444 w 839598"/>
                <a:gd name="connsiteY91" fmla="*/ 54277 h 813694"/>
                <a:gd name="connsiteX92" fmla="*/ 568217 w 839598"/>
                <a:gd name="connsiteY92" fmla="*/ 7782 h 813694"/>
                <a:gd name="connsiteX93" fmla="*/ 599213 w 839598"/>
                <a:gd name="connsiteY93" fmla="*/ 23280 h 813694"/>
                <a:gd name="connsiteX94" fmla="*/ 645708 w 839598"/>
                <a:gd name="connsiteY94" fmla="*/ 31030 h 813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839598" h="813694">
                  <a:moveTo>
                    <a:pt x="358990" y="503728"/>
                  </a:moveTo>
                  <a:cubicBezTo>
                    <a:pt x="389987" y="501145"/>
                    <a:pt x="426825" y="514274"/>
                    <a:pt x="451980" y="495979"/>
                  </a:cubicBezTo>
                  <a:cubicBezTo>
                    <a:pt x="507949" y="455274"/>
                    <a:pt x="432545" y="437840"/>
                    <a:pt x="420983" y="433986"/>
                  </a:cubicBezTo>
                  <a:cubicBezTo>
                    <a:pt x="403060" y="437570"/>
                    <a:pt x="341562" y="454340"/>
                    <a:pt x="327993" y="433986"/>
                  </a:cubicBezTo>
                  <a:cubicBezTo>
                    <a:pt x="284942" y="369409"/>
                    <a:pt x="348483" y="369444"/>
                    <a:pt x="374488" y="364243"/>
                  </a:cubicBezTo>
                  <a:cubicBezTo>
                    <a:pt x="379654" y="369409"/>
                    <a:pt x="382779" y="378541"/>
                    <a:pt x="389986" y="379742"/>
                  </a:cubicBezTo>
                  <a:cubicBezTo>
                    <a:pt x="428599" y="386177"/>
                    <a:pt x="431178" y="351601"/>
                    <a:pt x="444230" y="325497"/>
                  </a:cubicBezTo>
                  <a:cubicBezTo>
                    <a:pt x="446813" y="309999"/>
                    <a:pt x="446463" y="293714"/>
                    <a:pt x="451980" y="279003"/>
                  </a:cubicBezTo>
                  <a:cubicBezTo>
                    <a:pt x="469252" y="232946"/>
                    <a:pt x="477641" y="304158"/>
                    <a:pt x="459729" y="232508"/>
                  </a:cubicBezTo>
                  <a:cubicBezTo>
                    <a:pt x="444231" y="235091"/>
                    <a:pt x="425503" y="230442"/>
                    <a:pt x="413234" y="240257"/>
                  </a:cubicBezTo>
                  <a:cubicBezTo>
                    <a:pt x="406856" y="245360"/>
                    <a:pt x="415207" y="257728"/>
                    <a:pt x="420983" y="263504"/>
                  </a:cubicBezTo>
                  <a:cubicBezTo>
                    <a:pt x="429151" y="271672"/>
                    <a:pt x="441648" y="273837"/>
                    <a:pt x="451980" y="279003"/>
                  </a:cubicBezTo>
                  <a:cubicBezTo>
                    <a:pt x="488143" y="276420"/>
                    <a:pt x="525437" y="280595"/>
                    <a:pt x="560468" y="271253"/>
                  </a:cubicBezTo>
                  <a:cubicBezTo>
                    <a:pt x="568360" y="269148"/>
                    <a:pt x="562441" y="253782"/>
                    <a:pt x="568217" y="248006"/>
                  </a:cubicBezTo>
                  <a:cubicBezTo>
                    <a:pt x="571923" y="244300"/>
                    <a:pt x="622193" y="232575"/>
                    <a:pt x="622461" y="232508"/>
                  </a:cubicBezTo>
                  <a:cubicBezTo>
                    <a:pt x="639092" y="165983"/>
                    <a:pt x="619296" y="221594"/>
                    <a:pt x="645708" y="248006"/>
                  </a:cubicBezTo>
                  <a:cubicBezTo>
                    <a:pt x="651484" y="253782"/>
                    <a:pt x="661207" y="242840"/>
                    <a:pt x="668956" y="240257"/>
                  </a:cubicBezTo>
                  <a:cubicBezTo>
                    <a:pt x="663920" y="255366"/>
                    <a:pt x="651298" y="279365"/>
                    <a:pt x="668956" y="294501"/>
                  </a:cubicBezTo>
                  <a:cubicBezTo>
                    <a:pt x="681360" y="305133"/>
                    <a:pt x="715451" y="309999"/>
                    <a:pt x="715451" y="309999"/>
                  </a:cubicBezTo>
                  <a:cubicBezTo>
                    <a:pt x="718034" y="340996"/>
                    <a:pt x="719089" y="372158"/>
                    <a:pt x="723200" y="402989"/>
                  </a:cubicBezTo>
                  <a:cubicBezTo>
                    <a:pt x="724280" y="411086"/>
                    <a:pt x="728705" y="418382"/>
                    <a:pt x="730949" y="426236"/>
                  </a:cubicBezTo>
                  <a:cubicBezTo>
                    <a:pt x="733875" y="436477"/>
                    <a:pt x="736115" y="446901"/>
                    <a:pt x="738698" y="457233"/>
                  </a:cubicBezTo>
                  <a:cubicBezTo>
                    <a:pt x="716409" y="546392"/>
                    <a:pt x="760252" y="412813"/>
                    <a:pt x="614712" y="495979"/>
                  </a:cubicBezTo>
                  <a:cubicBezTo>
                    <a:pt x="598854" y="505041"/>
                    <a:pt x="613802" y="534141"/>
                    <a:pt x="622461" y="550223"/>
                  </a:cubicBezTo>
                  <a:cubicBezTo>
                    <a:pt x="632852" y="569521"/>
                    <a:pt x="668956" y="596718"/>
                    <a:pt x="668956" y="596718"/>
                  </a:cubicBezTo>
                  <a:lnTo>
                    <a:pt x="599213" y="666460"/>
                  </a:lnTo>
                  <a:cubicBezTo>
                    <a:pt x="592627" y="673045"/>
                    <a:pt x="588881" y="681959"/>
                    <a:pt x="583715" y="689708"/>
                  </a:cubicBezTo>
                  <a:cubicBezTo>
                    <a:pt x="578549" y="720704"/>
                    <a:pt x="591244" y="761315"/>
                    <a:pt x="568217" y="782697"/>
                  </a:cubicBezTo>
                  <a:cubicBezTo>
                    <a:pt x="545424" y="803862"/>
                    <a:pt x="505281" y="782433"/>
                    <a:pt x="475227" y="790447"/>
                  </a:cubicBezTo>
                  <a:cubicBezTo>
                    <a:pt x="464638" y="793271"/>
                    <a:pt x="459729" y="805945"/>
                    <a:pt x="451980" y="813694"/>
                  </a:cubicBezTo>
                  <a:cubicBezTo>
                    <a:pt x="426149" y="803362"/>
                    <a:pt x="399858" y="794114"/>
                    <a:pt x="374488" y="782697"/>
                  </a:cubicBezTo>
                  <a:cubicBezTo>
                    <a:pt x="348152" y="770846"/>
                    <a:pt x="324037" y="754092"/>
                    <a:pt x="296997" y="743952"/>
                  </a:cubicBezTo>
                  <a:cubicBezTo>
                    <a:pt x="214380" y="712971"/>
                    <a:pt x="200415" y="714443"/>
                    <a:pt x="126515" y="705206"/>
                  </a:cubicBezTo>
                  <a:cubicBezTo>
                    <a:pt x="111017" y="707789"/>
                    <a:pt x="95263" y="716766"/>
                    <a:pt x="80020" y="712955"/>
                  </a:cubicBezTo>
                  <a:cubicBezTo>
                    <a:pt x="72932" y="711183"/>
                    <a:pt x="93988" y="704601"/>
                    <a:pt x="95519" y="697457"/>
                  </a:cubicBezTo>
                  <a:cubicBezTo>
                    <a:pt x="102036" y="667043"/>
                    <a:pt x="99833" y="635381"/>
                    <a:pt x="103268" y="604467"/>
                  </a:cubicBezTo>
                  <a:cubicBezTo>
                    <a:pt x="105003" y="588851"/>
                    <a:pt x="108434" y="573470"/>
                    <a:pt x="111017" y="557972"/>
                  </a:cubicBezTo>
                  <a:cubicBezTo>
                    <a:pt x="147180" y="568304"/>
                    <a:pt x="182918" y="580258"/>
                    <a:pt x="219505" y="588969"/>
                  </a:cubicBezTo>
                  <a:cubicBezTo>
                    <a:pt x="237273" y="593200"/>
                    <a:pt x="255779" y="593451"/>
                    <a:pt x="273749" y="596718"/>
                  </a:cubicBezTo>
                  <a:cubicBezTo>
                    <a:pt x="284228" y="598623"/>
                    <a:pt x="294414" y="601884"/>
                    <a:pt x="304746" y="604467"/>
                  </a:cubicBezTo>
                  <a:cubicBezTo>
                    <a:pt x="299580" y="599301"/>
                    <a:pt x="294745" y="593780"/>
                    <a:pt x="289247" y="588969"/>
                  </a:cubicBezTo>
                  <a:cubicBezTo>
                    <a:pt x="274064" y="575684"/>
                    <a:pt x="256384" y="565095"/>
                    <a:pt x="242752" y="550223"/>
                  </a:cubicBezTo>
                  <a:cubicBezTo>
                    <a:pt x="200230" y="503835"/>
                    <a:pt x="209562" y="504605"/>
                    <a:pt x="188508" y="457233"/>
                  </a:cubicBezTo>
                  <a:cubicBezTo>
                    <a:pt x="162975" y="399785"/>
                    <a:pt x="181175" y="450732"/>
                    <a:pt x="165261" y="402989"/>
                  </a:cubicBezTo>
                  <a:cubicBezTo>
                    <a:pt x="167844" y="384908"/>
                    <a:pt x="169743" y="366715"/>
                    <a:pt x="173010" y="348745"/>
                  </a:cubicBezTo>
                  <a:cubicBezTo>
                    <a:pt x="176902" y="327337"/>
                    <a:pt x="181868" y="314420"/>
                    <a:pt x="188508" y="294501"/>
                  </a:cubicBezTo>
                  <a:cubicBezTo>
                    <a:pt x="261277" y="330884"/>
                    <a:pt x="280505" y="326170"/>
                    <a:pt x="188508" y="333247"/>
                  </a:cubicBezTo>
                  <a:cubicBezTo>
                    <a:pt x="142079" y="336819"/>
                    <a:pt x="95519" y="338413"/>
                    <a:pt x="49024" y="340996"/>
                  </a:cubicBezTo>
                  <a:cubicBezTo>
                    <a:pt x="53868" y="357949"/>
                    <a:pt x="52285" y="408903"/>
                    <a:pt x="87769" y="402989"/>
                  </a:cubicBezTo>
                  <a:cubicBezTo>
                    <a:pt x="96956" y="401458"/>
                    <a:pt x="103268" y="392657"/>
                    <a:pt x="111017" y="387491"/>
                  </a:cubicBezTo>
                  <a:cubicBezTo>
                    <a:pt x="108863" y="370260"/>
                    <a:pt x="115713" y="321975"/>
                    <a:pt x="87769" y="309999"/>
                  </a:cubicBezTo>
                  <a:cubicBezTo>
                    <a:pt x="75663" y="304811"/>
                    <a:pt x="61939" y="304833"/>
                    <a:pt x="49024" y="302250"/>
                  </a:cubicBezTo>
                  <a:cubicBezTo>
                    <a:pt x="33526" y="304833"/>
                    <a:pt x="18241" y="309999"/>
                    <a:pt x="2529" y="309999"/>
                  </a:cubicBezTo>
                  <a:cubicBezTo>
                    <a:pt x="-10642" y="309999"/>
                    <a:pt x="31431" y="311000"/>
                    <a:pt x="41275" y="302250"/>
                  </a:cubicBezTo>
                  <a:cubicBezTo>
                    <a:pt x="62850" y="283073"/>
                    <a:pt x="71363" y="241617"/>
                    <a:pt x="87769" y="217009"/>
                  </a:cubicBezTo>
                  <a:cubicBezTo>
                    <a:pt x="91822" y="210930"/>
                    <a:pt x="98102" y="206677"/>
                    <a:pt x="103268" y="201511"/>
                  </a:cubicBezTo>
                  <a:cubicBezTo>
                    <a:pt x="116183" y="204094"/>
                    <a:pt x="129349" y="205642"/>
                    <a:pt x="142013" y="209260"/>
                  </a:cubicBezTo>
                  <a:cubicBezTo>
                    <a:pt x="165575" y="215992"/>
                    <a:pt x="211756" y="232508"/>
                    <a:pt x="211756" y="232508"/>
                  </a:cubicBezTo>
                  <a:cubicBezTo>
                    <a:pt x="216922" y="227342"/>
                    <a:pt x="226593" y="224285"/>
                    <a:pt x="227254" y="217009"/>
                  </a:cubicBezTo>
                  <a:cubicBezTo>
                    <a:pt x="229372" y="193715"/>
                    <a:pt x="230706" y="167801"/>
                    <a:pt x="219505" y="147267"/>
                  </a:cubicBezTo>
                  <a:cubicBezTo>
                    <a:pt x="211032" y="131734"/>
                    <a:pt x="132511" y="124876"/>
                    <a:pt x="126515" y="124019"/>
                  </a:cubicBezTo>
                  <a:cubicBezTo>
                    <a:pt x="90352" y="126602"/>
                    <a:pt x="54002" y="136266"/>
                    <a:pt x="18027" y="131769"/>
                  </a:cubicBezTo>
                  <a:cubicBezTo>
                    <a:pt x="8786" y="130614"/>
                    <a:pt x="2529" y="99208"/>
                    <a:pt x="2529" y="108521"/>
                  </a:cubicBezTo>
                  <a:cubicBezTo>
                    <a:pt x="2529" y="124858"/>
                    <a:pt x="12532" y="139631"/>
                    <a:pt x="18027" y="155016"/>
                  </a:cubicBezTo>
                  <a:cubicBezTo>
                    <a:pt x="25450" y="175800"/>
                    <a:pt x="28619" y="198929"/>
                    <a:pt x="41275" y="217009"/>
                  </a:cubicBezTo>
                  <a:cubicBezTo>
                    <a:pt x="45500" y="223044"/>
                    <a:pt x="108764" y="247105"/>
                    <a:pt x="111017" y="248006"/>
                  </a:cubicBezTo>
                  <a:cubicBezTo>
                    <a:pt x="131681" y="242840"/>
                    <a:pt x="153958" y="242034"/>
                    <a:pt x="173010" y="232508"/>
                  </a:cubicBezTo>
                  <a:cubicBezTo>
                    <a:pt x="181229" y="228398"/>
                    <a:pt x="201318" y="181931"/>
                    <a:pt x="204007" y="178264"/>
                  </a:cubicBezTo>
                  <a:cubicBezTo>
                    <a:pt x="268448" y="90390"/>
                    <a:pt x="244882" y="107456"/>
                    <a:pt x="304746" y="77525"/>
                  </a:cubicBezTo>
                  <a:lnTo>
                    <a:pt x="366739" y="85274"/>
                  </a:lnTo>
                  <a:cubicBezTo>
                    <a:pt x="378429" y="95665"/>
                    <a:pt x="368638" y="153516"/>
                    <a:pt x="382237" y="170514"/>
                  </a:cubicBezTo>
                  <a:cubicBezTo>
                    <a:pt x="387340" y="176893"/>
                    <a:pt x="397736" y="175681"/>
                    <a:pt x="405485" y="178264"/>
                  </a:cubicBezTo>
                  <a:cubicBezTo>
                    <a:pt x="420983" y="175681"/>
                    <a:pt x="437927" y="177541"/>
                    <a:pt x="451980" y="170514"/>
                  </a:cubicBezTo>
                  <a:cubicBezTo>
                    <a:pt x="461781" y="165613"/>
                    <a:pt x="478328" y="120918"/>
                    <a:pt x="482976" y="116270"/>
                  </a:cubicBezTo>
                  <a:cubicBezTo>
                    <a:pt x="488752" y="110494"/>
                    <a:pt x="498475" y="111104"/>
                    <a:pt x="506224" y="108521"/>
                  </a:cubicBezTo>
                  <a:cubicBezTo>
                    <a:pt x="511520" y="119113"/>
                    <a:pt x="524312" y="164311"/>
                    <a:pt x="552719" y="147267"/>
                  </a:cubicBezTo>
                  <a:cubicBezTo>
                    <a:pt x="561852" y="141787"/>
                    <a:pt x="557885" y="126602"/>
                    <a:pt x="560468" y="116270"/>
                  </a:cubicBezTo>
                  <a:cubicBezTo>
                    <a:pt x="555302" y="82690"/>
                    <a:pt x="560957" y="45509"/>
                    <a:pt x="544969" y="15531"/>
                  </a:cubicBezTo>
                  <a:cubicBezTo>
                    <a:pt x="529364" y="-13728"/>
                    <a:pt x="426511" y="7229"/>
                    <a:pt x="420983" y="7782"/>
                  </a:cubicBezTo>
                  <a:cubicBezTo>
                    <a:pt x="407980" y="16450"/>
                    <a:pt x="341084" y="49855"/>
                    <a:pt x="428732" y="69775"/>
                  </a:cubicBezTo>
                  <a:cubicBezTo>
                    <a:pt x="474141" y="80095"/>
                    <a:pt x="521722" y="64609"/>
                    <a:pt x="568217" y="62026"/>
                  </a:cubicBezTo>
                  <a:cubicBezTo>
                    <a:pt x="575966" y="69775"/>
                    <a:pt x="584247" y="77027"/>
                    <a:pt x="591464" y="85274"/>
                  </a:cubicBezTo>
                  <a:cubicBezTo>
                    <a:pt x="610219" y="106708"/>
                    <a:pt x="629646" y="137698"/>
                    <a:pt x="653458" y="155016"/>
                  </a:cubicBezTo>
                  <a:cubicBezTo>
                    <a:pt x="670300" y="167265"/>
                    <a:pt x="688265" y="178537"/>
                    <a:pt x="707702" y="186013"/>
                  </a:cubicBezTo>
                  <a:cubicBezTo>
                    <a:pt x="722367" y="191653"/>
                    <a:pt x="738699" y="191179"/>
                    <a:pt x="754197" y="193762"/>
                  </a:cubicBezTo>
                  <a:cubicBezTo>
                    <a:pt x="780027" y="191179"/>
                    <a:pt x="807292" y="194885"/>
                    <a:pt x="831688" y="186013"/>
                  </a:cubicBezTo>
                  <a:cubicBezTo>
                    <a:pt x="839365" y="183221"/>
                    <a:pt x="840019" y="170913"/>
                    <a:pt x="839437" y="162765"/>
                  </a:cubicBezTo>
                  <a:cubicBezTo>
                    <a:pt x="833620" y="81325"/>
                    <a:pt x="841579" y="95166"/>
                    <a:pt x="808441" y="62026"/>
                  </a:cubicBezTo>
                  <a:cubicBezTo>
                    <a:pt x="800692" y="64609"/>
                    <a:pt x="787776" y="62026"/>
                    <a:pt x="785193" y="69775"/>
                  </a:cubicBezTo>
                  <a:cubicBezTo>
                    <a:pt x="781028" y="82270"/>
                    <a:pt x="783629" y="99207"/>
                    <a:pt x="792942" y="108521"/>
                  </a:cubicBezTo>
                  <a:cubicBezTo>
                    <a:pt x="798718" y="114297"/>
                    <a:pt x="798108" y="93023"/>
                    <a:pt x="800691" y="85274"/>
                  </a:cubicBezTo>
                  <a:cubicBezTo>
                    <a:pt x="792942" y="74942"/>
                    <a:pt x="789537" y="58812"/>
                    <a:pt x="777444" y="54277"/>
                  </a:cubicBezTo>
                  <a:cubicBezTo>
                    <a:pt x="716408" y="31388"/>
                    <a:pt x="636751" y="19204"/>
                    <a:pt x="568217" y="7782"/>
                  </a:cubicBezTo>
                  <a:cubicBezTo>
                    <a:pt x="578549" y="12948"/>
                    <a:pt x="588397" y="19224"/>
                    <a:pt x="599213" y="23280"/>
                  </a:cubicBezTo>
                  <a:cubicBezTo>
                    <a:pt x="623220" y="32283"/>
                    <a:pt x="625381" y="31030"/>
                    <a:pt x="645708" y="31030"/>
                  </a:cubicBezTo>
                </a:path>
              </a:pathLst>
            </a:custGeom>
          </p:spPr>
          <p:style>
            <a:lnRef idx="1">
              <a:schemeClr val="accent3"/>
            </a:lnRef>
            <a:fillRef idx="0">
              <a:schemeClr val="accent3"/>
            </a:fillRef>
            <a:effectRef idx="0">
              <a:schemeClr val="accent3"/>
            </a:effectRef>
            <a:fontRef idx="minor">
              <a:schemeClr val="tx1"/>
            </a:fontRef>
          </p:style>
          <p:txBody>
            <a:bodyPr rtlCol="0" anchor="ctr"/>
            <a:lstStyle/>
            <a:p>
              <a:pPr algn="ctr"/>
              <a:endParaRPr lang="en-GB"/>
            </a:p>
          </p:txBody>
        </p:sp>
      </p:grpSp>
      <p:sp>
        <p:nvSpPr>
          <p:cNvPr id="10" name="Text Box 3"/>
          <p:cNvSpPr txBox="1">
            <a:spLocks noChangeArrowheads="1"/>
          </p:cNvSpPr>
          <p:nvPr/>
        </p:nvSpPr>
        <p:spPr bwMode="auto">
          <a:xfrm>
            <a:off x="1477926" y="3792497"/>
            <a:ext cx="3530009"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chemeClr val="bg2"/>
                  </a:outerShdw>
                </a:effectLst>
              </a14:hiddenEffects>
            </a:ext>
          </a:extLst>
        </p:spPr>
        <p:txBody>
          <a:bodyPr wrap="square">
            <a:spAutoFit/>
          </a:bodyPr>
          <a:lstStyle>
            <a:lvl1pPr marL="457200" indent="-457200"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marL="0" indent="0" algn="l" eaLnBrk="1" hangingPunct="1"/>
            <a:r>
              <a:rPr lang="en-US" sz="1600" dirty="0" smtClean="0">
                <a:solidFill>
                  <a:srgbClr val="080808"/>
                </a:solidFill>
                <a:latin typeface="+mj-lt"/>
              </a:rPr>
              <a:t>G-plots of environmental variables</a:t>
            </a:r>
          </a:p>
        </p:txBody>
      </p:sp>
      <p:grpSp>
        <p:nvGrpSpPr>
          <p:cNvPr id="6" name="Group 5"/>
          <p:cNvGrpSpPr/>
          <p:nvPr/>
        </p:nvGrpSpPr>
        <p:grpSpPr>
          <a:xfrm>
            <a:off x="4007644" y="4621172"/>
            <a:ext cx="5043543" cy="1412916"/>
            <a:chOff x="4007644" y="4621172"/>
            <a:chExt cx="5043543" cy="1412916"/>
          </a:xfrm>
        </p:grpSpPr>
        <p:grpSp>
          <p:nvGrpSpPr>
            <p:cNvPr id="5" name="Group 4"/>
            <p:cNvGrpSpPr/>
            <p:nvPr/>
          </p:nvGrpSpPr>
          <p:grpSpPr>
            <a:xfrm>
              <a:off x="4007644" y="5178056"/>
              <a:ext cx="2446319" cy="856032"/>
              <a:chOff x="4007644" y="5178056"/>
              <a:chExt cx="2446319" cy="856032"/>
            </a:xfrm>
          </p:grpSpPr>
          <p:cxnSp>
            <p:nvCxnSpPr>
              <p:cNvPr id="3" name="Straight Arrow Connector 2"/>
              <p:cNvCxnSpPr/>
              <p:nvPr/>
            </p:nvCxnSpPr>
            <p:spPr>
              <a:xfrm flipV="1">
                <a:off x="4104167" y="5178056"/>
                <a:ext cx="2349796" cy="76554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4" name="Rectangle 3"/>
              <p:cNvSpPr/>
              <p:nvPr/>
            </p:nvSpPr>
            <p:spPr>
              <a:xfrm>
                <a:off x="4007644" y="5950744"/>
                <a:ext cx="95250" cy="8334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6" name="Text Box 3"/>
            <p:cNvSpPr txBox="1">
              <a:spLocks noChangeArrowheads="1"/>
            </p:cNvSpPr>
            <p:nvPr/>
          </p:nvSpPr>
          <p:spPr bwMode="auto">
            <a:xfrm>
              <a:off x="6515100" y="4621172"/>
              <a:ext cx="2536087"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chemeClr val="bg2"/>
                    </a:outerShdw>
                  </a:effectLst>
                </a14:hiddenEffects>
              </a:ext>
            </a:extLst>
          </p:spPr>
          <p:txBody>
            <a:bodyPr wrap="square">
              <a:spAutoFit/>
            </a:bodyPr>
            <a:lstStyle>
              <a:lvl1pPr marL="457200" indent="-457200"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marL="0" indent="0" algn="l" eaLnBrk="1" hangingPunct="1"/>
              <a:r>
                <a:rPr lang="en-US" sz="1600" dirty="0" smtClean="0">
                  <a:solidFill>
                    <a:srgbClr val="080808"/>
                  </a:solidFill>
                  <a:latin typeface="+mj-lt"/>
                </a:rPr>
                <a:t>Habitat type and its availability in E-space</a:t>
              </a:r>
            </a:p>
          </p:txBody>
        </p:sp>
      </p:grpSp>
    </p:spTree>
    <p:extLst>
      <p:ext uri="{BB962C8B-B14F-4D97-AF65-F5344CB8AC3E}">
        <p14:creationId xmlns:p14="http://schemas.microsoft.com/office/powerpoint/2010/main" val="27447235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15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a:xfrm>
            <a:off x="1103313" y="457200"/>
            <a:ext cx="7340600" cy="1117600"/>
          </a:xfrm>
          <a:noFill/>
        </p:spPr>
        <p:txBody>
          <a:bodyPr lIns="0" tIns="0" rIns="0" bIns="0">
            <a:normAutofit/>
          </a:bodyPr>
          <a:lstStyle/>
          <a:p>
            <a:pPr eaLnBrk="1" hangingPunct="1"/>
            <a:r>
              <a:rPr lang="en-US" sz="2500" b="1" dirty="0" smtClean="0">
                <a:solidFill>
                  <a:srgbClr val="333300"/>
                </a:solidFill>
                <a:latin typeface="Century Gothic" pitchFamily="34" charset="0"/>
              </a:rPr>
              <a:t>Functional Responses in Habitat Preference</a:t>
            </a:r>
          </a:p>
        </p:txBody>
      </p:sp>
      <p:pic>
        <p:nvPicPr>
          <p:cNvPr id="11268" name="Picture 5"/>
          <p:cNvPicPr>
            <a:picLocks noChangeAspect="1" noChangeArrowheads="1"/>
          </p:cNvPicPr>
          <p:nvPr/>
        </p:nvPicPr>
        <p:blipFill rotWithShape="1">
          <a:blip r:embed="rId3">
            <a:extLst>
              <a:ext uri="{28A0092B-C50C-407E-A947-70E740481C1C}">
                <a14:useLocalDpi xmlns:a14="http://schemas.microsoft.com/office/drawing/2010/main" val="0"/>
              </a:ext>
            </a:extLst>
          </a:blip>
          <a:srcRect t="15756" r="25893" b="50740"/>
          <a:stretch/>
        </p:blipFill>
        <p:spPr bwMode="auto">
          <a:xfrm>
            <a:off x="1057275" y="2057401"/>
            <a:ext cx="5322260" cy="179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p:nvSpPr>
        <p:spPr bwMode="auto">
          <a:xfrm>
            <a:off x="824211" y="3620673"/>
            <a:ext cx="7174678" cy="243179"/>
          </a:xfrm>
          <a:prstGeom prst="rect">
            <a:avLst/>
          </a:prstGeom>
          <a:solidFill>
            <a:schemeClr val="accent4">
              <a:lumMod val="20000"/>
              <a:lumOff val="80000"/>
            </a:schemeClr>
          </a:solidFill>
          <a:ln w="3175" cap="flat" cmpd="sng" algn="ctr">
            <a:noFill/>
            <a:prstDash val="solid"/>
            <a:round/>
            <a:headEnd type="none" w="med" len="med"/>
            <a:tailEnd type="triangle" w="med" len="med"/>
          </a:ln>
          <a:effectLst/>
          <a:extLst/>
        </p:spPr>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800" b="0" i="0" u="none" strike="noStrike" cap="none" normalizeH="0" baseline="0" smtClean="0">
              <a:ln>
                <a:noFill/>
              </a:ln>
              <a:solidFill>
                <a:schemeClr val="tx1"/>
              </a:solidFill>
              <a:effectLst/>
              <a:latin typeface="Arial" charset="0"/>
            </a:endParaRPr>
          </a:p>
        </p:txBody>
      </p:sp>
    </p:spTree>
    <p:extLst>
      <p:ext uri="{BB962C8B-B14F-4D97-AF65-F5344CB8AC3E}">
        <p14:creationId xmlns:p14="http://schemas.microsoft.com/office/powerpoint/2010/main" val="1336670513"/>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1103313" y="679450"/>
            <a:ext cx="7340600" cy="1009297"/>
          </a:xfrm>
          <a:noFill/>
        </p:spPr>
        <p:txBody>
          <a:bodyPr lIns="0" tIns="0" rIns="0" bIns="0"/>
          <a:lstStyle/>
          <a:p>
            <a:pPr eaLnBrk="1" hangingPunct="1"/>
            <a:r>
              <a:rPr lang="en-GB" sz="2800" b="1" dirty="0" smtClean="0">
                <a:solidFill>
                  <a:srgbClr val="333300"/>
                </a:solidFill>
                <a:latin typeface="Century Gothic" pitchFamily="34" charset="0"/>
              </a:rPr>
              <a:t>Some short questions with, potentially, very long answers</a:t>
            </a:r>
            <a:endParaRPr lang="en-US" sz="2800" b="1" dirty="0" smtClean="0">
              <a:solidFill>
                <a:srgbClr val="333300"/>
              </a:solidFill>
              <a:latin typeface="Century Gothic" pitchFamily="34" charset="0"/>
            </a:endParaRPr>
          </a:p>
        </p:txBody>
      </p:sp>
      <p:sp>
        <p:nvSpPr>
          <p:cNvPr id="5" name="Rectangle 4"/>
          <p:cNvSpPr/>
          <p:nvPr/>
        </p:nvSpPr>
        <p:spPr>
          <a:xfrm>
            <a:off x="109160" y="2815724"/>
            <a:ext cx="3057373" cy="1200329"/>
          </a:xfrm>
          <a:prstGeom prst="rect">
            <a:avLst/>
          </a:prstGeom>
        </p:spPr>
        <p:txBody>
          <a:bodyPr wrap="square">
            <a:spAutoFit/>
          </a:bodyPr>
          <a:lstStyle/>
          <a:p>
            <a:pPr algn="l" eaLnBrk="1" hangingPunct="1"/>
            <a:r>
              <a:rPr lang="en-US" b="1" dirty="0" smtClean="0">
                <a:latin typeface="Century Gothic" pitchFamily="34" charset="0"/>
              </a:rPr>
              <a:t>What is the spatial scale at which individuals respond to their environment?</a:t>
            </a:r>
          </a:p>
        </p:txBody>
      </p:sp>
      <p:sp>
        <p:nvSpPr>
          <p:cNvPr id="6" name="Rectangle 5"/>
          <p:cNvSpPr/>
          <p:nvPr/>
        </p:nvSpPr>
        <p:spPr>
          <a:xfrm>
            <a:off x="4655760" y="5423458"/>
            <a:ext cx="3057373" cy="1200329"/>
          </a:xfrm>
          <a:prstGeom prst="rect">
            <a:avLst/>
          </a:prstGeom>
        </p:spPr>
        <p:txBody>
          <a:bodyPr wrap="square">
            <a:spAutoFit/>
          </a:bodyPr>
          <a:lstStyle/>
          <a:p>
            <a:pPr algn="l" eaLnBrk="1" hangingPunct="1"/>
            <a:r>
              <a:rPr lang="en-US" b="1" dirty="0" smtClean="0">
                <a:latin typeface="Century Gothic" pitchFamily="34" charset="0"/>
              </a:rPr>
              <a:t>How can we achieve a better sample size by combining transect and telemetry data?</a:t>
            </a:r>
          </a:p>
        </p:txBody>
      </p:sp>
      <p:sp>
        <p:nvSpPr>
          <p:cNvPr id="7" name="Rectangle 6"/>
          <p:cNvSpPr/>
          <p:nvPr/>
        </p:nvSpPr>
        <p:spPr>
          <a:xfrm>
            <a:off x="6086627" y="2976592"/>
            <a:ext cx="3057373" cy="923330"/>
          </a:xfrm>
          <a:prstGeom prst="rect">
            <a:avLst/>
          </a:prstGeom>
        </p:spPr>
        <p:txBody>
          <a:bodyPr wrap="square">
            <a:spAutoFit/>
          </a:bodyPr>
          <a:lstStyle/>
          <a:p>
            <a:pPr algn="l" eaLnBrk="1" hangingPunct="1"/>
            <a:r>
              <a:rPr lang="en-US" b="1" dirty="0" smtClean="0">
                <a:latin typeface="Century Gothic" pitchFamily="34" charset="0"/>
              </a:rPr>
              <a:t>How can we relate spatial observations to the niche of a species?</a:t>
            </a:r>
          </a:p>
        </p:txBody>
      </p:sp>
      <p:sp>
        <p:nvSpPr>
          <p:cNvPr id="8" name="Rectangle 7"/>
          <p:cNvSpPr/>
          <p:nvPr/>
        </p:nvSpPr>
        <p:spPr>
          <a:xfrm>
            <a:off x="2879516" y="2812954"/>
            <a:ext cx="3057373" cy="1200329"/>
          </a:xfrm>
          <a:prstGeom prst="rect">
            <a:avLst/>
          </a:prstGeom>
        </p:spPr>
        <p:txBody>
          <a:bodyPr wrap="square">
            <a:spAutoFit/>
          </a:bodyPr>
          <a:lstStyle/>
          <a:p>
            <a:pPr algn="l" eaLnBrk="1" hangingPunct="1"/>
            <a:r>
              <a:rPr lang="en-US" b="1" dirty="0" smtClean="0">
                <a:latin typeface="Century Gothic" pitchFamily="34" charset="0"/>
              </a:rPr>
              <a:t>How can we anticipate different species responses to changing environments?</a:t>
            </a:r>
          </a:p>
        </p:txBody>
      </p:sp>
      <p:sp>
        <p:nvSpPr>
          <p:cNvPr id="9" name="Rectangle 8"/>
          <p:cNvSpPr/>
          <p:nvPr/>
        </p:nvSpPr>
        <p:spPr>
          <a:xfrm>
            <a:off x="2879516" y="4091421"/>
            <a:ext cx="3057373" cy="1200329"/>
          </a:xfrm>
          <a:prstGeom prst="rect">
            <a:avLst/>
          </a:prstGeom>
        </p:spPr>
        <p:txBody>
          <a:bodyPr wrap="square">
            <a:spAutoFit/>
          </a:bodyPr>
          <a:lstStyle/>
          <a:p>
            <a:pPr algn="l" eaLnBrk="1" hangingPunct="1"/>
            <a:r>
              <a:rPr lang="en-US" b="1" dirty="0" smtClean="0">
                <a:latin typeface="Century Gothic" pitchFamily="34" charset="0"/>
              </a:rPr>
              <a:t>What is the formal relationship between individual movement and population redistribution?</a:t>
            </a:r>
          </a:p>
        </p:txBody>
      </p:sp>
      <p:sp>
        <p:nvSpPr>
          <p:cNvPr id="10" name="Rectangle 9"/>
          <p:cNvSpPr/>
          <p:nvPr/>
        </p:nvSpPr>
        <p:spPr>
          <a:xfrm>
            <a:off x="1463828" y="5380672"/>
            <a:ext cx="3057373" cy="1477328"/>
          </a:xfrm>
          <a:prstGeom prst="rect">
            <a:avLst/>
          </a:prstGeom>
        </p:spPr>
        <p:txBody>
          <a:bodyPr wrap="square">
            <a:spAutoFit/>
          </a:bodyPr>
          <a:lstStyle/>
          <a:p>
            <a:pPr algn="l" eaLnBrk="1" hangingPunct="1"/>
            <a:r>
              <a:rPr lang="en-US" b="1" dirty="0" smtClean="0">
                <a:latin typeface="Century Gothic" pitchFamily="34" charset="0"/>
              </a:rPr>
              <a:t>Can we speed up statistical inference in movement ecology to deal with increasing data sets?</a:t>
            </a:r>
          </a:p>
        </p:txBody>
      </p:sp>
    </p:spTree>
    <p:extLst>
      <p:ext uri="{BB962C8B-B14F-4D97-AF65-F5344CB8AC3E}">
        <p14:creationId xmlns:p14="http://schemas.microsoft.com/office/powerpoint/2010/main" val="87874642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9" grpId="0"/>
      <p:bldP spid="1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8" name="Picture 5"/>
          <p:cNvPicPr>
            <a:picLocks noChangeAspect="1" noChangeArrowheads="1"/>
          </p:cNvPicPr>
          <p:nvPr/>
        </p:nvPicPr>
        <p:blipFill rotWithShape="1">
          <a:blip r:embed="rId2">
            <a:extLst>
              <a:ext uri="{28A0092B-C50C-407E-A947-70E740481C1C}">
                <a14:useLocalDpi xmlns:a14="http://schemas.microsoft.com/office/drawing/2010/main" val="0"/>
              </a:ext>
            </a:extLst>
          </a:blip>
          <a:srcRect t="15756" b="50000"/>
          <a:stretch/>
        </p:blipFill>
        <p:spPr bwMode="auto">
          <a:xfrm>
            <a:off x="1057275" y="2057400"/>
            <a:ext cx="7181850" cy="1836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2"/>
          <p:cNvSpPr txBox="1">
            <a:spLocks noChangeArrowheads="1"/>
          </p:cNvSpPr>
          <p:nvPr/>
        </p:nvSpPr>
        <p:spPr>
          <a:xfrm>
            <a:off x="1103313" y="457200"/>
            <a:ext cx="7340600" cy="1117600"/>
          </a:xfrm>
          <a:prstGeom prst="rect">
            <a:avLst/>
          </a:prstGeom>
          <a:noFill/>
        </p:spPr>
        <p:txBody>
          <a:bodyPr vert="horz" lIns="0" tIns="0" rIns="0" bIns="0" rtlCol="0" anchor="ctr">
            <a:normAutofit/>
          </a:bodyPr>
          <a:lstStyle>
            <a:lvl1pPr algn="ctr" defTabSz="914400" rtl="0" eaLnBrk="1" latinLnBrk="0" hangingPunct="1">
              <a:spcBef>
                <a:spcPct val="0"/>
              </a:spcBef>
              <a:buNone/>
              <a:defRPr sz="540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500" b="1" dirty="0" smtClean="0">
                <a:solidFill>
                  <a:srgbClr val="333300"/>
                </a:solidFill>
                <a:latin typeface="Century Gothic" pitchFamily="34" charset="0"/>
              </a:rPr>
              <a:t>Functional Responses in Habitat Preference</a:t>
            </a:r>
          </a:p>
        </p:txBody>
      </p:sp>
      <p:sp>
        <p:nvSpPr>
          <p:cNvPr id="6" name="Rectangle 5"/>
          <p:cNvSpPr/>
          <p:nvPr/>
        </p:nvSpPr>
        <p:spPr bwMode="auto">
          <a:xfrm>
            <a:off x="824211" y="3620673"/>
            <a:ext cx="7174678" cy="243179"/>
          </a:xfrm>
          <a:prstGeom prst="rect">
            <a:avLst/>
          </a:prstGeom>
          <a:solidFill>
            <a:schemeClr val="accent4">
              <a:lumMod val="20000"/>
              <a:lumOff val="80000"/>
            </a:schemeClr>
          </a:solidFill>
          <a:ln w="3175" cap="flat" cmpd="sng" algn="ctr">
            <a:noFill/>
            <a:prstDash val="solid"/>
            <a:round/>
            <a:headEnd type="none" w="med" len="med"/>
            <a:tailEnd type="triangle" w="med" len="med"/>
          </a:ln>
          <a:effectLst/>
          <a:extLst/>
        </p:spPr>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800" b="0" i="0" u="none" strike="noStrike" cap="none" normalizeH="0" baseline="0" smtClean="0">
              <a:ln>
                <a:noFill/>
              </a:ln>
              <a:solidFill>
                <a:schemeClr val="tx1"/>
              </a:solidFill>
              <a:effectLst/>
              <a:latin typeface="Arial" charset="0"/>
            </a:endParaRPr>
          </a:p>
        </p:txBody>
      </p:sp>
    </p:spTree>
    <p:extLst>
      <p:ext uri="{BB962C8B-B14F-4D97-AF65-F5344CB8AC3E}">
        <p14:creationId xmlns:p14="http://schemas.microsoft.com/office/powerpoint/2010/main" val="3386643403"/>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8" name="Picture 5"/>
          <p:cNvPicPr>
            <a:picLocks noChangeAspect="1" noChangeArrowheads="1"/>
          </p:cNvPicPr>
          <p:nvPr/>
        </p:nvPicPr>
        <p:blipFill>
          <a:blip r:embed="rId2">
            <a:extLst>
              <a:ext uri="{28A0092B-C50C-407E-A947-70E740481C1C}">
                <a14:useLocalDpi xmlns:a14="http://schemas.microsoft.com/office/drawing/2010/main" val="0"/>
              </a:ext>
            </a:extLst>
          </a:blip>
          <a:srcRect t="15756" b="15756"/>
          <a:stretch>
            <a:fillRect/>
          </a:stretch>
        </p:blipFill>
        <p:spPr bwMode="auto">
          <a:xfrm>
            <a:off x="1057275" y="2057400"/>
            <a:ext cx="7181850" cy="3673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7"/>
          <p:cNvSpPr/>
          <p:nvPr/>
        </p:nvSpPr>
        <p:spPr bwMode="auto">
          <a:xfrm>
            <a:off x="4788977" y="3944319"/>
            <a:ext cx="1673816" cy="2426424"/>
          </a:xfrm>
          <a:prstGeom prst="rect">
            <a:avLst/>
          </a:prstGeom>
          <a:solidFill>
            <a:schemeClr val="accent4">
              <a:lumMod val="20000"/>
              <a:lumOff val="80000"/>
            </a:schemeClr>
          </a:solidFill>
          <a:ln w="3175" cap="flat" cmpd="sng" algn="ctr">
            <a:noFill/>
            <a:prstDash val="solid"/>
            <a:round/>
            <a:headEnd type="none" w="med" len="med"/>
            <a:tailEnd type="triangle" w="med" len="med"/>
          </a:ln>
          <a:effectLst/>
          <a:extLst/>
        </p:spPr>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800" b="0" i="0" u="none" strike="noStrike" cap="none" normalizeH="0" baseline="0" smtClean="0">
              <a:ln>
                <a:noFill/>
              </a:ln>
              <a:solidFill>
                <a:schemeClr val="tx1"/>
              </a:solidFill>
              <a:effectLst/>
              <a:latin typeface="Arial" charset="0"/>
            </a:endParaRPr>
          </a:p>
        </p:txBody>
      </p:sp>
      <p:sp>
        <p:nvSpPr>
          <p:cNvPr id="7" name="Rectangle 2"/>
          <p:cNvSpPr>
            <a:spLocks noGrp="1" noChangeArrowheads="1"/>
          </p:cNvSpPr>
          <p:nvPr>
            <p:ph type="title"/>
          </p:nvPr>
        </p:nvSpPr>
        <p:spPr>
          <a:xfrm>
            <a:off x="1103313" y="457200"/>
            <a:ext cx="7340600" cy="1117600"/>
          </a:xfrm>
          <a:noFill/>
        </p:spPr>
        <p:txBody>
          <a:bodyPr lIns="0" tIns="0" rIns="0" bIns="0">
            <a:normAutofit/>
          </a:bodyPr>
          <a:lstStyle/>
          <a:p>
            <a:pPr eaLnBrk="1" hangingPunct="1"/>
            <a:r>
              <a:rPr lang="en-US" sz="2500" b="1" dirty="0" smtClean="0">
                <a:solidFill>
                  <a:srgbClr val="333300"/>
                </a:solidFill>
                <a:latin typeface="Century Gothic" pitchFamily="34" charset="0"/>
              </a:rPr>
              <a:t>Functional Responses in Habitat Preference</a:t>
            </a:r>
          </a:p>
        </p:txBody>
      </p:sp>
      <p:sp>
        <p:nvSpPr>
          <p:cNvPr id="6" name="Rectangle 5"/>
          <p:cNvSpPr/>
          <p:nvPr/>
        </p:nvSpPr>
        <p:spPr bwMode="auto">
          <a:xfrm>
            <a:off x="824211" y="3620673"/>
            <a:ext cx="7174678" cy="243179"/>
          </a:xfrm>
          <a:prstGeom prst="rect">
            <a:avLst/>
          </a:prstGeom>
          <a:solidFill>
            <a:schemeClr val="accent4">
              <a:lumMod val="20000"/>
              <a:lumOff val="80000"/>
            </a:schemeClr>
          </a:solidFill>
          <a:ln w="3175" cap="flat" cmpd="sng" algn="ctr">
            <a:noFill/>
            <a:prstDash val="solid"/>
            <a:round/>
            <a:headEnd type="none" w="med" len="med"/>
            <a:tailEnd type="triangle" w="med" len="med"/>
          </a:ln>
          <a:effectLst/>
          <a:extLst/>
        </p:spPr>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800" b="0" i="0" u="none" strike="noStrike" cap="none" normalizeH="0" baseline="0" smtClean="0">
              <a:ln>
                <a:noFill/>
              </a:ln>
              <a:solidFill>
                <a:schemeClr val="tx1"/>
              </a:solidFill>
              <a:effectLst/>
              <a:latin typeface="Arial" charset="0"/>
            </a:endParaRPr>
          </a:p>
        </p:txBody>
      </p:sp>
      <p:sp>
        <p:nvSpPr>
          <p:cNvPr id="10" name="Rectangle 9"/>
          <p:cNvSpPr/>
          <p:nvPr/>
        </p:nvSpPr>
        <p:spPr bwMode="auto">
          <a:xfrm>
            <a:off x="1165773" y="5407780"/>
            <a:ext cx="7174678" cy="243179"/>
          </a:xfrm>
          <a:prstGeom prst="rect">
            <a:avLst/>
          </a:prstGeom>
          <a:solidFill>
            <a:schemeClr val="accent4">
              <a:lumMod val="20000"/>
              <a:lumOff val="80000"/>
            </a:schemeClr>
          </a:solidFill>
          <a:ln w="3175" cap="flat" cmpd="sng" algn="ctr">
            <a:noFill/>
            <a:prstDash val="solid"/>
            <a:round/>
            <a:headEnd type="none" w="med" len="med"/>
            <a:tailEnd type="triangle" w="med" len="med"/>
          </a:ln>
          <a:effectLst/>
          <a:extLst/>
        </p:spPr>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800" b="0" i="0" u="none" strike="noStrike" cap="none" normalizeH="0" baseline="0" smtClean="0">
              <a:ln>
                <a:noFill/>
              </a:ln>
              <a:solidFill>
                <a:schemeClr val="tx1"/>
              </a:solidFill>
              <a:effectLst/>
              <a:latin typeface="Arial" charset="0"/>
            </a:endParaRPr>
          </a:p>
        </p:txBody>
      </p:sp>
    </p:spTree>
    <p:extLst>
      <p:ext uri="{BB962C8B-B14F-4D97-AF65-F5344CB8AC3E}">
        <p14:creationId xmlns:p14="http://schemas.microsoft.com/office/powerpoint/2010/main" val="414401831"/>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8" name="Picture 5"/>
          <p:cNvPicPr>
            <a:picLocks noChangeAspect="1" noChangeArrowheads="1"/>
          </p:cNvPicPr>
          <p:nvPr/>
        </p:nvPicPr>
        <p:blipFill>
          <a:blip r:embed="rId2">
            <a:extLst>
              <a:ext uri="{28A0092B-C50C-407E-A947-70E740481C1C}">
                <a14:useLocalDpi xmlns:a14="http://schemas.microsoft.com/office/drawing/2010/main" val="0"/>
              </a:ext>
            </a:extLst>
          </a:blip>
          <a:srcRect t="15756" b="15756"/>
          <a:stretch>
            <a:fillRect/>
          </a:stretch>
        </p:blipFill>
        <p:spPr bwMode="auto">
          <a:xfrm>
            <a:off x="1057275" y="2057400"/>
            <a:ext cx="7181850" cy="3673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2"/>
          <p:cNvSpPr>
            <a:spLocks noGrp="1" noChangeArrowheads="1"/>
          </p:cNvSpPr>
          <p:nvPr>
            <p:ph type="title"/>
          </p:nvPr>
        </p:nvSpPr>
        <p:spPr>
          <a:xfrm>
            <a:off x="1103313" y="457200"/>
            <a:ext cx="7340600" cy="1117600"/>
          </a:xfrm>
          <a:noFill/>
        </p:spPr>
        <p:txBody>
          <a:bodyPr lIns="0" tIns="0" rIns="0" bIns="0">
            <a:normAutofit/>
          </a:bodyPr>
          <a:lstStyle/>
          <a:p>
            <a:pPr eaLnBrk="1" hangingPunct="1"/>
            <a:r>
              <a:rPr lang="en-US" sz="2500" b="1" dirty="0" smtClean="0">
                <a:solidFill>
                  <a:srgbClr val="333300"/>
                </a:solidFill>
                <a:latin typeface="Century Gothic" pitchFamily="34" charset="0"/>
              </a:rPr>
              <a:t>Functional Responses in Habitat Preference</a:t>
            </a:r>
          </a:p>
        </p:txBody>
      </p:sp>
      <p:sp>
        <p:nvSpPr>
          <p:cNvPr id="8" name="Text Box 4"/>
          <p:cNvSpPr txBox="1">
            <a:spLocks noChangeArrowheads="1"/>
          </p:cNvSpPr>
          <p:nvPr/>
        </p:nvSpPr>
        <p:spPr bwMode="auto">
          <a:xfrm>
            <a:off x="558800" y="5943600"/>
            <a:ext cx="7924800"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chemeClr val="bg2"/>
                  </a:outerShdw>
                </a:effectLst>
              </a14:hiddenEffects>
            </a:ext>
          </a:extLst>
        </p:spPr>
        <p:txBody>
          <a:bodyPr wrap="square">
            <a:spAutoFit/>
          </a:bodyPr>
          <a:lstStyle>
            <a:lvl1pPr marL="457200" indent="-457200"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eaLnBrk="1" hangingPunct="1"/>
            <a:r>
              <a:rPr lang="en-US" sz="2000" b="1" dirty="0" smtClean="0">
                <a:latin typeface="Century Gothic" pitchFamily="34" charset="0"/>
              </a:rPr>
              <a:t>Species-habitat models are generally </a:t>
            </a:r>
          </a:p>
          <a:p>
            <a:pPr eaLnBrk="1" hangingPunct="1"/>
            <a:r>
              <a:rPr lang="en-US" sz="4000" b="1" dirty="0" smtClean="0">
                <a:latin typeface="Century Gothic" pitchFamily="34" charset="0"/>
              </a:rPr>
              <a:t>Not transferrable</a:t>
            </a:r>
          </a:p>
        </p:txBody>
      </p:sp>
      <p:sp>
        <p:nvSpPr>
          <p:cNvPr id="9" name="Rectangle 8"/>
          <p:cNvSpPr/>
          <p:nvPr/>
        </p:nvSpPr>
        <p:spPr bwMode="auto">
          <a:xfrm>
            <a:off x="824211" y="3620673"/>
            <a:ext cx="7174678" cy="243179"/>
          </a:xfrm>
          <a:prstGeom prst="rect">
            <a:avLst/>
          </a:prstGeom>
          <a:solidFill>
            <a:schemeClr val="accent4">
              <a:lumMod val="20000"/>
              <a:lumOff val="80000"/>
            </a:schemeClr>
          </a:solidFill>
          <a:ln w="3175" cap="flat" cmpd="sng" algn="ctr">
            <a:noFill/>
            <a:prstDash val="solid"/>
            <a:round/>
            <a:headEnd type="none" w="med" len="med"/>
            <a:tailEnd type="triangle" w="med" len="med"/>
          </a:ln>
          <a:effectLst/>
          <a:extLst/>
        </p:spPr>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800" b="0" i="0" u="none" strike="noStrike" cap="none" normalizeH="0" baseline="0" smtClean="0">
              <a:ln>
                <a:noFill/>
              </a:ln>
              <a:solidFill>
                <a:schemeClr val="tx1"/>
              </a:solidFill>
              <a:effectLst/>
              <a:latin typeface="Arial" charset="0"/>
            </a:endParaRPr>
          </a:p>
        </p:txBody>
      </p:sp>
      <p:sp>
        <p:nvSpPr>
          <p:cNvPr id="10" name="Rectangle 9"/>
          <p:cNvSpPr/>
          <p:nvPr/>
        </p:nvSpPr>
        <p:spPr bwMode="auto">
          <a:xfrm>
            <a:off x="1165773" y="5407780"/>
            <a:ext cx="7174678" cy="243179"/>
          </a:xfrm>
          <a:prstGeom prst="rect">
            <a:avLst/>
          </a:prstGeom>
          <a:solidFill>
            <a:schemeClr val="accent4">
              <a:lumMod val="20000"/>
              <a:lumOff val="80000"/>
            </a:schemeClr>
          </a:solidFill>
          <a:ln w="3175" cap="flat" cmpd="sng" algn="ctr">
            <a:noFill/>
            <a:prstDash val="solid"/>
            <a:round/>
            <a:headEnd type="none" w="med" len="med"/>
            <a:tailEnd type="triangle" w="med" len="med"/>
          </a:ln>
          <a:effectLst/>
          <a:extLst/>
        </p:spPr>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800" b="0" i="0" u="none" strike="noStrike" cap="none" normalizeH="0" baseline="0" smtClean="0">
              <a:ln>
                <a:noFill/>
              </a:ln>
              <a:solidFill>
                <a:schemeClr val="tx1"/>
              </a:solidFill>
              <a:effectLst/>
              <a:latin typeface="Arial" charset="0"/>
            </a:endParaRPr>
          </a:p>
        </p:txBody>
      </p:sp>
    </p:spTree>
    <p:extLst>
      <p:ext uri="{BB962C8B-B14F-4D97-AF65-F5344CB8AC3E}">
        <p14:creationId xmlns:p14="http://schemas.microsoft.com/office/powerpoint/2010/main" val="402030687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withEffect">
                                  <p:stCondLst>
                                    <p:cond delay="0"/>
                                  </p:stCondLst>
                                  <p:childTnLst>
                                    <p:animEffect transition="out" filter="fade">
                                      <p:cBhvr>
                                        <p:cTn id="6" dur="500" tmFilter="0, 0; .2, .5; .8, .5; 1, 0"/>
                                        <p:tgtEl>
                                          <p:spTgt spid="8">
                                            <p:txEl>
                                              <p:pRg st="1" end="1"/>
                                            </p:txEl>
                                          </p:spTgt>
                                        </p:tgtEl>
                                      </p:cBhvr>
                                    </p:animEffect>
                                    <p:animScale>
                                      <p:cBhvr>
                                        <p:cTn id="7" dur="250" autoRev="1" fill="hold"/>
                                        <p:tgtEl>
                                          <p:spTgt spid="8">
                                            <p:txEl>
                                              <p:pRg st="1" end="1"/>
                                            </p:txEl>
                                          </p:spTgt>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1076325" y="568325"/>
            <a:ext cx="7340600" cy="863732"/>
          </a:xfrm>
          <a:noFill/>
        </p:spPr>
        <p:txBody>
          <a:bodyPr lIns="0" tIns="0" rIns="0" bIns="0">
            <a:normAutofit/>
          </a:bodyPr>
          <a:lstStyle/>
          <a:p>
            <a:pPr eaLnBrk="1" hangingPunct="1"/>
            <a:r>
              <a:rPr lang="en-GB" sz="2500" b="1" dirty="0" smtClean="0">
                <a:solidFill>
                  <a:srgbClr val="333300"/>
                </a:solidFill>
                <a:latin typeface="Century Gothic" pitchFamily="34" charset="0"/>
              </a:rPr>
              <a:t>How can we predict space use in new places and times?</a:t>
            </a:r>
            <a:endParaRPr lang="en-US" sz="2500" b="1" dirty="0" smtClean="0">
              <a:solidFill>
                <a:srgbClr val="333300"/>
              </a:solidFill>
              <a:latin typeface="Century Gothic" pitchFamily="34" charset="0"/>
            </a:endParaRPr>
          </a:p>
        </p:txBody>
      </p:sp>
      <p:sp>
        <p:nvSpPr>
          <p:cNvPr id="15365" name="Rectangle 6"/>
          <p:cNvSpPr>
            <a:spLocks noChangeArrowheads="1"/>
          </p:cNvSpPr>
          <p:nvPr/>
        </p:nvSpPr>
        <p:spPr bwMode="auto">
          <a:xfrm>
            <a:off x="0" y="3281363"/>
            <a:ext cx="9144000" cy="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lgn="ctr">
                <a:solidFill>
                  <a:schemeClr val="tx1"/>
                </a:solidFill>
                <a:miter lim="800000"/>
                <a:headEnd/>
                <a:tailEnd/>
              </a14:hiddenLine>
            </a:ext>
            <a:ext uri="{AF507438-7753-43e0-B8FC-AC1667EBCBE1}">
              <a14:hiddenEffects xmlns:a14="http://schemas.microsoft.com/office/drawing/2010/main">
                <a:effectLst>
                  <a:outerShdw dist="17961" dir="2700000" algn="ctr" rotWithShape="0">
                    <a:schemeClr val="bg2"/>
                  </a:outerShdw>
                </a:effectLst>
              </a14:hiddenEffects>
            </a:ext>
          </a:extLst>
        </p:spPr>
        <p:txBody>
          <a:bodyPr wrap="none" anchor="ctr">
            <a:spAutoFit/>
          </a:bodyPr>
          <a:lstStyle/>
          <a:p>
            <a:endParaRPr lang="en-GB"/>
          </a:p>
        </p:txBody>
      </p:sp>
      <p:sp>
        <p:nvSpPr>
          <p:cNvPr id="15366" name="Rectangle 8"/>
          <p:cNvSpPr>
            <a:spLocks noChangeArrowheads="1"/>
          </p:cNvSpPr>
          <p:nvPr/>
        </p:nvSpPr>
        <p:spPr bwMode="auto">
          <a:xfrm>
            <a:off x="0" y="3195638"/>
            <a:ext cx="9144000" cy="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lgn="ctr">
                <a:solidFill>
                  <a:schemeClr val="tx1"/>
                </a:solidFill>
                <a:miter lim="800000"/>
                <a:headEnd/>
                <a:tailEnd/>
              </a14:hiddenLine>
            </a:ext>
            <a:ext uri="{AF507438-7753-43e0-B8FC-AC1667EBCBE1}">
              <a14:hiddenEffects xmlns:a14="http://schemas.microsoft.com/office/drawing/2010/main">
                <a:effectLst>
                  <a:outerShdw dist="17961" dir="2700000" algn="ctr" rotWithShape="0">
                    <a:schemeClr val="bg2"/>
                  </a:outerShdw>
                </a:effectLst>
              </a14:hiddenEffects>
            </a:ext>
          </a:extLst>
        </p:spPr>
        <p:txBody>
          <a:bodyPr wrap="none" anchor="ctr">
            <a:spAutoFit/>
          </a:bodyPr>
          <a:lstStyle/>
          <a:p>
            <a:endParaRPr lang="en-GB"/>
          </a:p>
        </p:txBody>
      </p:sp>
      <p:grpSp>
        <p:nvGrpSpPr>
          <p:cNvPr id="2" name="Group 1"/>
          <p:cNvGrpSpPr/>
          <p:nvPr/>
        </p:nvGrpSpPr>
        <p:grpSpPr>
          <a:xfrm>
            <a:off x="0" y="2172628"/>
            <a:ext cx="8985239" cy="4960638"/>
            <a:chOff x="463227" y="2044832"/>
            <a:chExt cx="8325578" cy="4214360"/>
          </a:xfrm>
        </p:grpSpPr>
        <p:sp>
          <p:nvSpPr>
            <p:cNvPr id="15364" name="Text Box 4"/>
            <p:cNvSpPr txBox="1">
              <a:spLocks noChangeArrowheads="1"/>
            </p:cNvSpPr>
            <p:nvPr/>
          </p:nvSpPr>
          <p:spPr bwMode="auto">
            <a:xfrm>
              <a:off x="463227" y="2044832"/>
              <a:ext cx="4790927"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chemeClr val="bg2"/>
                    </a:outerShdw>
                  </a:effectLst>
                </a14:hiddenEffects>
              </a:ext>
            </a:extLst>
          </p:spPr>
          <p:txBody>
            <a:bodyPr wrap="square">
              <a:spAutoFit/>
            </a:bodyPr>
            <a:lstStyle>
              <a:lvl1pPr marL="457200" indent="-457200"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algn="l" eaLnBrk="1" hangingPunct="1"/>
              <a:r>
                <a:rPr lang="en-US" sz="2000" b="1" dirty="0" smtClean="0">
                  <a:latin typeface="Century Gothic" pitchFamily="34" charset="0"/>
                </a:rPr>
                <a:t>Measure the response of the species at multiple sampling instances, covering diverse scenarios of habitat availability. </a:t>
              </a:r>
            </a:p>
          </p:txBody>
        </p:sp>
        <p:pic>
          <p:nvPicPr>
            <p:cNvPr id="67591"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647437">
              <a:off x="4778918" y="2086080"/>
              <a:ext cx="4009887" cy="417311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3" name="Group 2"/>
          <p:cNvGrpSpPr/>
          <p:nvPr/>
        </p:nvGrpSpPr>
        <p:grpSpPr>
          <a:xfrm>
            <a:off x="0" y="3634353"/>
            <a:ext cx="8293100" cy="3401447"/>
            <a:chOff x="0" y="3634353"/>
            <a:chExt cx="8293100" cy="3401447"/>
          </a:xfrm>
        </p:grpSpPr>
        <p:pic>
          <p:nvPicPr>
            <p:cNvPr id="12" name="Picture 11"/>
            <p:cNvPicPr>
              <a:picLocks noChangeAspect="1" noChangeArrowheads="1"/>
            </p:cNvPicPr>
            <p:nvPr/>
          </p:nvPicPr>
          <p:blipFill rotWithShape="1">
            <a:blip r:embed="rId3">
              <a:extLst>
                <a:ext uri="{28A0092B-C50C-407E-A947-70E740481C1C}">
                  <a14:useLocalDpi xmlns:a14="http://schemas.microsoft.com/office/drawing/2010/main" val="0"/>
                </a:ext>
              </a:extLst>
            </a:blip>
            <a:srcRect b="51572"/>
            <a:stretch/>
          </p:blipFill>
          <p:spPr bwMode="auto">
            <a:xfrm>
              <a:off x="1198895" y="5241869"/>
              <a:ext cx="7094205" cy="1793931"/>
            </a:xfrm>
            <a:prstGeom prst="flowChartDocumen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Text Box 4"/>
            <p:cNvSpPr txBox="1">
              <a:spLocks noChangeArrowheads="1"/>
            </p:cNvSpPr>
            <p:nvPr/>
          </p:nvSpPr>
          <p:spPr bwMode="auto">
            <a:xfrm>
              <a:off x="0" y="3634353"/>
              <a:ext cx="4790927" cy="16312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chemeClr val="bg2"/>
                    </a:outerShdw>
                  </a:effectLst>
                </a14:hiddenEffects>
              </a:ext>
            </a:extLst>
          </p:spPr>
          <p:txBody>
            <a:bodyPr wrap="square">
              <a:spAutoFit/>
            </a:bodyPr>
            <a:lstStyle>
              <a:lvl1pPr marL="457200" indent="-457200"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algn="l" eaLnBrk="1" hangingPunct="1"/>
              <a:endParaRPr lang="en-US" sz="2000" b="1" dirty="0">
                <a:latin typeface="Century Gothic" pitchFamily="34" charset="0"/>
              </a:endParaRPr>
            </a:p>
            <a:p>
              <a:pPr algn="l" eaLnBrk="1" hangingPunct="1"/>
              <a:r>
                <a:rPr lang="en-US" sz="2000" b="1" dirty="0" smtClean="0">
                  <a:latin typeface="Century Gothic" pitchFamily="34" charset="0"/>
                </a:rPr>
                <a:t>Construct a “model-of-models” whose regressions coefficients are functions of habitat availability. </a:t>
              </a:r>
            </a:p>
          </p:txBody>
        </p:sp>
      </p:grpSp>
    </p:spTree>
    <p:extLst>
      <p:ext uri="{BB962C8B-B14F-4D97-AF65-F5344CB8AC3E}">
        <p14:creationId xmlns:p14="http://schemas.microsoft.com/office/powerpoint/2010/main" val="286663187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a:spLocks noGrp="1" noChangeArrowheads="1"/>
          </p:cNvSpPr>
          <p:nvPr>
            <p:ph type="title"/>
          </p:nvPr>
        </p:nvSpPr>
        <p:spPr>
          <a:xfrm>
            <a:off x="1103313" y="679450"/>
            <a:ext cx="7340600" cy="506413"/>
          </a:xfrm>
          <a:noFill/>
        </p:spPr>
        <p:txBody>
          <a:bodyPr lIns="0" tIns="0" rIns="0" bIns="0"/>
          <a:lstStyle/>
          <a:p>
            <a:pPr eaLnBrk="1" hangingPunct="1"/>
            <a:r>
              <a:rPr lang="en-GB" sz="2500" b="1" dirty="0" smtClean="0">
                <a:solidFill>
                  <a:srgbClr val="333300"/>
                </a:solidFill>
                <a:latin typeface="Century Gothic" pitchFamily="34" charset="0"/>
              </a:rPr>
              <a:t>Generalised Functional Responses</a:t>
            </a:r>
            <a:endParaRPr lang="en-US" sz="2500" b="1" dirty="0" smtClean="0">
              <a:solidFill>
                <a:srgbClr val="333300"/>
              </a:solidFill>
              <a:latin typeface="Century Gothic" pitchFamily="34" charset="0"/>
            </a:endParaRPr>
          </a:p>
        </p:txBody>
      </p:sp>
      <p:pic>
        <p:nvPicPr>
          <p:cNvPr id="8" name="Picture 4"/>
          <p:cNvPicPr>
            <a:picLocks noChangeAspect="1" noChangeArrowheads="1"/>
          </p:cNvPicPr>
          <p:nvPr/>
        </p:nvPicPr>
        <p:blipFill>
          <a:blip r:embed="rId3">
            <a:extLst>
              <a:ext uri="{28A0092B-C50C-407E-A947-70E740481C1C}">
                <a14:useLocalDpi xmlns:a14="http://schemas.microsoft.com/office/drawing/2010/main" val="0"/>
              </a:ext>
            </a:extLst>
          </a:blip>
          <a:srcRect l="41669" t="47621"/>
          <a:stretch>
            <a:fillRect/>
          </a:stretch>
        </p:blipFill>
        <p:spPr bwMode="auto">
          <a:xfrm>
            <a:off x="4786147" y="2890210"/>
            <a:ext cx="2843212" cy="2552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4" name="Object 3"/>
          <p:cNvGraphicFramePr>
            <a:graphicFrameLocks noChangeAspect="1"/>
          </p:cNvGraphicFramePr>
          <p:nvPr>
            <p:extLst>
              <p:ext uri="{D42A27DB-BD31-4B8C-83A1-F6EECF244321}">
                <p14:modId xmlns:p14="http://schemas.microsoft.com/office/powerpoint/2010/main" val="1703686346"/>
              </p:ext>
            </p:extLst>
          </p:nvPr>
        </p:nvGraphicFramePr>
        <p:xfrm>
          <a:off x="1337056" y="5518133"/>
          <a:ext cx="2690813" cy="1039813"/>
        </p:xfrm>
        <a:graphic>
          <a:graphicData uri="http://schemas.openxmlformats.org/presentationml/2006/ole">
            <mc:AlternateContent xmlns:mc="http://schemas.openxmlformats.org/markup-compatibility/2006">
              <mc:Choice xmlns:v="urn:schemas-microsoft-com:vml" Requires="v">
                <p:oleObj spid="_x0000_s182366" name="Equation" r:id="rId4" imgW="1346040" imgH="520560" progId="Equation.DSMT4">
                  <p:embed/>
                </p:oleObj>
              </mc:Choice>
              <mc:Fallback>
                <p:oleObj name="Equation" r:id="rId4" imgW="1346040" imgH="520560" progId="Equation.DSMT4">
                  <p:embed/>
                  <p:pic>
                    <p:nvPicPr>
                      <p:cNvPr id="0" name=""/>
                      <p:cNvPicPr>
                        <a:picLocks noChangeAspect="1" noChangeArrowheads="1"/>
                      </p:cNvPicPr>
                      <p:nvPr/>
                    </p:nvPicPr>
                    <p:blipFill>
                      <a:blip r:embed="rId5"/>
                      <a:srcRect/>
                      <a:stretch>
                        <a:fillRect/>
                      </a:stretch>
                    </p:blipFill>
                    <p:spPr bwMode="auto">
                      <a:xfrm>
                        <a:off x="1337056" y="5518133"/>
                        <a:ext cx="2690813" cy="1039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 name="Object 1"/>
          <p:cNvGraphicFramePr>
            <a:graphicFrameLocks noChangeAspect="1"/>
          </p:cNvGraphicFramePr>
          <p:nvPr>
            <p:extLst>
              <p:ext uri="{D42A27DB-BD31-4B8C-83A1-F6EECF244321}">
                <p14:modId xmlns:p14="http://schemas.microsoft.com/office/powerpoint/2010/main" val="4075904796"/>
              </p:ext>
            </p:extLst>
          </p:nvPr>
        </p:nvGraphicFramePr>
        <p:xfrm>
          <a:off x="908539" y="4322451"/>
          <a:ext cx="3706813" cy="914400"/>
        </p:xfrm>
        <a:graphic>
          <a:graphicData uri="http://schemas.openxmlformats.org/presentationml/2006/ole">
            <mc:AlternateContent xmlns:mc="http://schemas.openxmlformats.org/markup-compatibility/2006">
              <mc:Choice xmlns:v="urn:schemas-microsoft-com:vml" Requires="v">
                <p:oleObj spid="_x0000_s182367" name="Equation" r:id="rId6" imgW="1854000" imgH="457200" progId="Equation.DSMT4">
                  <p:embed/>
                </p:oleObj>
              </mc:Choice>
              <mc:Fallback>
                <p:oleObj name="Equation" r:id="rId6" imgW="1854000" imgH="457200"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08539" y="4322451"/>
                        <a:ext cx="3706813"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2319894174"/>
              </p:ext>
            </p:extLst>
          </p:nvPr>
        </p:nvGraphicFramePr>
        <p:xfrm>
          <a:off x="957331" y="2168482"/>
          <a:ext cx="3232150" cy="1768475"/>
        </p:xfrm>
        <a:graphic>
          <a:graphicData uri="http://schemas.openxmlformats.org/presentationml/2006/ole">
            <mc:AlternateContent xmlns:mc="http://schemas.openxmlformats.org/markup-compatibility/2006">
              <mc:Choice xmlns:v="urn:schemas-microsoft-com:vml" Requires="v">
                <p:oleObj spid="_x0000_s182368" name="Equation" r:id="rId8" imgW="1371600" imgH="749300" progId="Equation.DSMT4">
                  <p:embed/>
                </p:oleObj>
              </mc:Choice>
              <mc:Fallback>
                <p:oleObj name="Equation" r:id="rId8" imgW="1371600" imgH="749300" progId="Equation.DSMT4">
                  <p:embed/>
                  <p:pic>
                    <p:nvPicPr>
                      <p:cNvPr id="0" name=""/>
                      <p:cNvPicPr/>
                      <p:nvPr/>
                    </p:nvPicPr>
                    <p:blipFill>
                      <a:blip r:embed="rId9"/>
                      <a:stretch>
                        <a:fillRect/>
                      </a:stretch>
                    </p:blipFill>
                    <p:spPr>
                      <a:xfrm>
                        <a:off x="957331" y="2168482"/>
                        <a:ext cx="3232150" cy="1768475"/>
                      </a:xfrm>
                      <a:prstGeom prst="rect">
                        <a:avLst/>
                      </a:prstGeom>
                    </p:spPr>
                  </p:pic>
                </p:oleObj>
              </mc:Fallback>
            </mc:AlternateContent>
          </a:graphicData>
        </a:graphic>
      </p:graphicFrame>
    </p:spTree>
    <p:extLst>
      <p:ext uri="{BB962C8B-B14F-4D97-AF65-F5344CB8AC3E}">
        <p14:creationId xmlns:p14="http://schemas.microsoft.com/office/powerpoint/2010/main" val="2242133761"/>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noFill/>
        </p:spPr>
        <p:txBody>
          <a:bodyPr lIns="0" tIns="0" rIns="0" bIns="0">
            <a:normAutofit fontScale="90000"/>
          </a:bodyPr>
          <a:lstStyle/>
          <a:p>
            <a:pPr eaLnBrk="1" hangingPunct="1"/>
            <a:r>
              <a:rPr lang="en-GB" sz="2400" b="1" dirty="0" smtClean="0">
                <a:latin typeface="Century Gothic" pitchFamily="34" charset="0"/>
              </a:rPr>
              <a:t>Can we learn how the organisms’ use of space changes by simultaneously fitting to </a:t>
            </a:r>
            <a:r>
              <a:rPr lang="en-GB" sz="2400" b="1" u="sng" dirty="0" smtClean="0">
                <a:latin typeface="Century Gothic" pitchFamily="34" charset="0"/>
              </a:rPr>
              <a:t>several different environmental scenarios</a:t>
            </a:r>
            <a:r>
              <a:rPr lang="en-GB" sz="2400" b="1" dirty="0" smtClean="0">
                <a:latin typeface="Century Gothic" pitchFamily="34" charset="0"/>
              </a:rPr>
              <a:t>? </a:t>
            </a:r>
            <a:endParaRPr lang="en-US" sz="2400" b="1" dirty="0">
              <a:latin typeface="Century Gothic" pitchFamily="34" charset="0"/>
            </a:endParaRPr>
          </a:p>
        </p:txBody>
      </p:sp>
      <p:pic>
        <p:nvPicPr>
          <p:cNvPr id="21538" name="Picture 3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17283" y="2699083"/>
            <a:ext cx="3071813" cy="841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 cap="flat" cmpd="sng" algn="ctr">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17961" dir="2700000" algn="ctr" rotWithShape="0">
                    <a:schemeClr val="accent1">
                      <a:gamma/>
                      <a:shade val="60000"/>
                      <a:invGamma/>
                    </a:schemeClr>
                  </a:outerShdw>
                </a:effectLst>
              </a14:hiddenEffects>
            </a:ext>
          </a:extLst>
        </p:spPr>
      </p:pic>
      <p:sp>
        <p:nvSpPr>
          <p:cNvPr id="35" name="Text Box 3"/>
          <p:cNvSpPr txBox="1">
            <a:spLocks noChangeArrowheads="1"/>
          </p:cNvSpPr>
          <p:nvPr/>
        </p:nvSpPr>
        <p:spPr bwMode="auto">
          <a:xfrm>
            <a:off x="2634510" y="2207081"/>
            <a:ext cx="379818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chemeClr val="bg2"/>
                  </a:outerShdw>
                </a:effectLst>
              </a14:hiddenEffects>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algn="l" eaLnBrk="1" hangingPunct="1"/>
            <a:r>
              <a:rPr lang="en-US" sz="2000" b="1" dirty="0" smtClean="0">
                <a:solidFill>
                  <a:srgbClr val="080808"/>
                </a:solidFill>
                <a:latin typeface="Century Gothic" pitchFamily="34" charset="0"/>
              </a:rPr>
              <a:t>Resource Selection </a:t>
            </a:r>
            <a:r>
              <a:rPr lang="en-US" sz="2000" b="1" dirty="0">
                <a:solidFill>
                  <a:srgbClr val="080808"/>
                </a:solidFill>
                <a:latin typeface="Century Gothic" pitchFamily="34" charset="0"/>
              </a:rPr>
              <a:t>F</a:t>
            </a:r>
            <a:r>
              <a:rPr lang="en-US" sz="2000" b="1" dirty="0" smtClean="0">
                <a:solidFill>
                  <a:srgbClr val="080808"/>
                </a:solidFill>
                <a:latin typeface="Century Gothic" pitchFamily="34" charset="0"/>
              </a:rPr>
              <a:t>unction</a:t>
            </a:r>
            <a:endParaRPr lang="en-US" sz="2000" b="1" dirty="0">
              <a:solidFill>
                <a:srgbClr val="080808"/>
              </a:solidFill>
              <a:latin typeface="Century Gothic" pitchFamily="34" charset="0"/>
            </a:endParaRPr>
          </a:p>
        </p:txBody>
      </p:sp>
      <p:grpSp>
        <p:nvGrpSpPr>
          <p:cNvPr id="13" name="Group 12"/>
          <p:cNvGrpSpPr/>
          <p:nvPr/>
        </p:nvGrpSpPr>
        <p:grpSpPr>
          <a:xfrm>
            <a:off x="651194" y="4452268"/>
            <a:ext cx="8339137" cy="1415317"/>
            <a:chOff x="687964" y="5196548"/>
            <a:chExt cx="8339137" cy="1415317"/>
          </a:xfrm>
        </p:grpSpPr>
        <p:pic>
          <p:nvPicPr>
            <p:cNvPr id="33" name="Picture 3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7964" y="5819703"/>
              <a:ext cx="8339137" cy="792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 cap="flat" cmpd="sng" algn="ctr">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17961" dir="2700000" algn="ctr" rotWithShape="0">
                      <a:schemeClr val="accent1">
                        <a:gamma/>
                        <a:shade val="60000"/>
                        <a:invGamma/>
                      </a:schemeClr>
                    </a:outerShdw>
                  </a:effectLst>
                </a14:hiddenEffects>
              </a:ext>
            </a:extLst>
          </p:spPr>
        </p:pic>
        <p:sp>
          <p:nvSpPr>
            <p:cNvPr id="37" name="Text Box 3"/>
            <p:cNvSpPr txBox="1">
              <a:spLocks noChangeArrowheads="1"/>
            </p:cNvSpPr>
            <p:nvPr/>
          </p:nvSpPr>
          <p:spPr bwMode="auto">
            <a:xfrm>
              <a:off x="2484941" y="5196548"/>
              <a:ext cx="554672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chemeClr val="bg2"/>
                    </a:outerShdw>
                  </a:effectLst>
                </a14:hiddenEffects>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algn="l" eaLnBrk="1" hangingPunct="1"/>
              <a:r>
                <a:rPr lang="en-US" sz="2000" b="1" dirty="0" smtClean="0">
                  <a:solidFill>
                    <a:srgbClr val="080808"/>
                  </a:solidFill>
                  <a:latin typeface="Century Gothic" pitchFamily="34" charset="0"/>
                </a:rPr>
                <a:t>RSF with </a:t>
              </a:r>
              <a:r>
                <a:rPr lang="en-US" sz="2000" b="1" dirty="0" err="1">
                  <a:solidFill>
                    <a:srgbClr val="080808"/>
                  </a:solidFill>
                  <a:latin typeface="Century Gothic" pitchFamily="34" charset="0"/>
                </a:rPr>
                <a:t>G</a:t>
              </a:r>
              <a:r>
                <a:rPr lang="en-US" sz="2000" b="1" dirty="0" err="1" smtClean="0">
                  <a:solidFill>
                    <a:srgbClr val="080808"/>
                  </a:solidFill>
                  <a:latin typeface="Century Gothic" pitchFamily="34" charset="0"/>
                </a:rPr>
                <a:t>eneralised</a:t>
              </a:r>
              <a:r>
                <a:rPr lang="en-US" sz="2000" b="1" dirty="0" smtClean="0">
                  <a:solidFill>
                    <a:srgbClr val="080808"/>
                  </a:solidFill>
                  <a:latin typeface="Century Gothic" pitchFamily="34" charset="0"/>
                </a:rPr>
                <a:t> Functional </a:t>
              </a:r>
              <a:r>
                <a:rPr lang="en-US" sz="2000" b="1" dirty="0">
                  <a:solidFill>
                    <a:srgbClr val="080808"/>
                  </a:solidFill>
                  <a:latin typeface="Century Gothic" pitchFamily="34" charset="0"/>
                </a:rPr>
                <a:t>R</a:t>
              </a:r>
              <a:r>
                <a:rPr lang="en-US" sz="2000" b="1" dirty="0" smtClean="0">
                  <a:solidFill>
                    <a:srgbClr val="080808"/>
                  </a:solidFill>
                  <a:latin typeface="Century Gothic" pitchFamily="34" charset="0"/>
                </a:rPr>
                <a:t>esponse</a:t>
              </a:r>
              <a:endParaRPr lang="en-US" sz="2000" b="1" dirty="0">
                <a:solidFill>
                  <a:srgbClr val="080808"/>
                </a:solidFill>
                <a:latin typeface="Century Gothic" pitchFamily="34" charset="0"/>
              </a:endParaRPr>
            </a:p>
          </p:txBody>
        </p:sp>
      </p:grpSp>
    </p:spTree>
    <p:extLst>
      <p:ext uri="{BB962C8B-B14F-4D97-AF65-F5344CB8AC3E}">
        <p14:creationId xmlns:p14="http://schemas.microsoft.com/office/powerpoint/2010/main" val="224988172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512" name="Object 31"/>
          <p:cNvGraphicFramePr>
            <a:graphicFrameLocks noGrp="1" noChangeAspect="1"/>
          </p:cNvGraphicFramePr>
          <p:nvPr>
            <p:ph idx="1"/>
            <p:extLst>
              <p:ext uri="{D42A27DB-BD31-4B8C-83A1-F6EECF244321}">
                <p14:modId xmlns:p14="http://schemas.microsoft.com/office/powerpoint/2010/main" val="3594590371"/>
              </p:ext>
            </p:extLst>
          </p:nvPr>
        </p:nvGraphicFramePr>
        <p:xfrm>
          <a:off x="391632" y="2313341"/>
          <a:ext cx="8665536" cy="834318"/>
        </p:xfrm>
        <a:graphic>
          <a:graphicData uri="http://schemas.openxmlformats.org/presentationml/2006/ole">
            <mc:AlternateContent xmlns:mc="http://schemas.openxmlformats.org/markup-compatibility/2006">
              <mc:Choice xmlns:v="urn:schemas-microsoft-com:vml" Requires="v">
                <p:oleObj spid="_x0000_s183343" name="Equation" r:id="rId3" imgW="5803560" imgH="558720" progId="Equation.DSMT4">
                  <p:embed/>
                </p:oleObj>
              </mc:Choice>
              <mc:Fallback>
                <p:oleObj name="Equation" r:id="rId3" imgW="5803560" imgH="55872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1632" y="2313341"/>
                        <a:ext cx="8665536" cy="834318"/>
                      </a:xfrm>
                      <a:prstGeom prst="rect">
                        <a:avLst/>
                      </a:prstGeom>
                      <a:noFill/>
                      <a:ln>
                        <a:noFill/>
                      </a:ln>
                      <a:effectLst/>
                      <a:extLst/>
                    </p:spPr>
                  </p:pic>
                </p:oleObj>
              </mc:Fallback>
            </mc:AlternateContent>
          </a:graphicData>
        </a:graphic>
      </p:graphicFrame>
      <p:sp>
        <p:nvSpPr>
          <p:cNvPr id="21506" name="Rectangle 2"/>
          <p:cNvSpPr>
            <a:spLocks noGrp="1" noChangeArrowheads="1"/>
          </p:cNvSpPr>
          <p:nvPr>
            <p:ph type="title"/>
          </p:nvPr>
        </p:nvSpPr>
        <p:spPr>
          <a:noFill/>
        </p:spPr>
        <p:txBody>
          <a:bodyPr lIns="0" tIns="0" rIns="0" bIns="0"/>
          <a:lstStyle/>
          <a:p>
            <a:pPr eaLnBrk="1" hangingPunct="1"/>
            <a:r>
              <a:rPr lang="en-GB" sz="2100" b="1" smtClean="0">
                <a:solidFill>
                  <a:srgbClr val="333300"/>
                </a:solidFill>
                <a:latin typeface="Century Gothic" pitchFamily="34" charset="0"/>
              </a:rPr>
              <a:t>Generalised functional response</a:t>
            </a:r>
            <a:endParaRPr lang="en-US" sz="2100" b="1" smtClean="0">
              <a:solidFill>
                <a:srgbClr val="333300"/>
              </a:solidFill>
              <a:latin typeface="Century Gothic" pitchFamily="34" charset="0"/>
            </a:endParaRPr>
          </a:p>
        </p:txBody>
      </p:sp>
      <p:grpSp>
        <p:nvGrpSpPr>
          <p:cNvPr id="364570" name="Group 26"/>
          <p:cNvGrpSpPr>
            <a:grpSpLocks/>
          </p:cNvGrpSpPr>
          <p:nvPr/>
        </p:nvGrpSpPr>
        <p:grpSpPr bwMode="auto">
          <a:xfrm>
            <a:off x="833438" y="2349500"/>
            <a:ext cx="1939925" cy="2244725"/>
            <a:chOff x="530" y="1480"/>
            <a:chExt cx="1222" cy="1414"/>
          </a:xfrm>
        </p:grpSpPr>
        <p:sp>
          <p:nvSpPr>
            <p:cNvPr id="21522" name="Oval 14"/>
            <p:cNvSpPr>
              <a:spLocks noChangeArrowheads="1"/>
            </p:cNvSpPr>
            <p:nvPr/>
          </p:nvSpPr>
          <p:spPr bwMode="auto">
            <a:xfrm>
              <a:off x="1056" y="1480"/>
              <a:ext cx="696" cy="480"/>
            </a:xfrm>
            <a:prstGeom prst="ellipse">
              <a:avLst/>
            </a:prstGeom>
            <a:noFill/>
            <a:ln w="3175" algn="ctr">
              <a:solidFill>
                <a:schemeClr val="accent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7961" dir="2700000" algn="ctr" rotWithShape="0">
                      <a:schemeClr val="bg2"/>
                    </a:outerShdw>
                  </a:effectLst>
                </a14:hiddenEffects>
              </a:ext>
            </a:extLst>
          </p:spPr>
          <p:txBody>
            <a:bodyPr wrap="none" anchor="ctr">
              <a:spAutoFit/>
            </a:bodyPr>
            <a:lstStyle/>
            <a:p>
              <a:endParaRPr lang="en-GB"/>
            </a:p>
          </p:txBody>
        </p:sp>
        <p:sp>
          <p:nvSpPr>
            <p:cNvPr id="21523" name="Text Box 18"/>
            <p:cNvSpPr txBox="1">
              <a:spLocks noChangeArrowheads="1"/>
            </p:cNvSpPr>
            <p:nvPr/>
          </p:nvSpPr>
          <p:spPr bwMode="auto">
            <a:xfrm>
              <a:off x="530" y="2490"/>
              <a:ext cx="1056"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chemeClr val="bg2"/>
                    </a:outerShdw>
                  </a:effectLst>
                </a14:hiddenEffects>
              </a:ext>
            </a:extLst>
          </p:spPr>
          <p:txBody>
            <a:bodyPr>
              <a:spAutoFit/>
            </a:bodyPr>
            <a:lstStyle>
              <a:lvl1pPr marL="12700" indent="-12700"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eaLnBrk="1" hangingPunct="1"/>
              <a:r>
                <a:rPr lang="en-GB" b="1">
                  <a:latin typeface="Century Gothic" pitchFamily="34" charset="0"/>
                </a:rPr>
                <a:t>Random intercept</a:t>
              </a:r>
              <a:endParaRPr lang="en-US" b="1" i="1">
                <a:latin typeface="Century Gothic" pitchFamily="34" charset="0"/>
              </a:endParaRPr>
            </a:p>
          </p:txBody>
        </p:sp>
        <p:cxnSp>
          <p:nvCxnSpPr>
            <p:cNvPr id="21524" name="AutoShape 22"/>
            <p:cNvCxnSpPr>
              <a:cxnSpLocks noChangeShapeType="1"/>
              <a:stCxn id="21522" idx="4"/>
              <a:endCxn id="21523" idx="0"/>
            </p:cNvCxnSpPr>
            <p:nvPr/>
          </p:nvCxnSpPr>
          <p:spPr bwMode="auto">
            <a:xfrm rot="5400000">
              <a:off x="966" y="2052"/>
              <a:ext cx="530" cy="346"/>
            </a:xfrm>
            <a:prstGeom prst="bentConnector3">
              <a:avLst>
                <a:gd name="adj1" fmla="val 50000"/>
              </a:avLst>
            </a:prstGeom>
            <a:noFill/>
            <a:ln w="9525">
              <a:solidFill>
                <a:schemeClr val="accent2"/>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chemeClr val="bg2"/>
                    </a:outerShdw>
                  </a:effectLst>
                </a14:hiddenEffects>
              </a:ext>
            </a:extLst>
          </p:spPr>
        </p:cxnSp>
      </p:grpSp>
      <p:grpSp>
        <p:nvGrpSpPr>
          <p:cNvPr id="364571" name="Group 27"/>
          <p:cNvGrpSpPr>
            <a:grpSpLocks/>
          </p:cNvGrpSpPr>
          <p:nvPr/>
        </p:nvGrpSpPr>
        <p:grpSpPr bwMode="auto">
          <a:xfrm>
            <a:off x="2149475" y="2298700"/>
            <a:ext cx="2574925" cy="3730625"/>
            <a:chOff x="1354" y="1448"/>
            <a:chExt cx="1622" cy="2350"/>
          </a:xfrm>
        </p:grpSpPr>
        <p:sp>
          <p:nvSpPr>
            <p:cNvPr id="21519" name="Oval 15"/>
            <p:cNvSpPr>
              <a:spLocks noChangeArrowheads="1"/>
            </p:cNvSpPr>
            <p:nvPr/>
          </p:nvSpPr>
          <p:spPr bwMode="auto">
            <a:xfrm>
              <a:off x="2280" y="1448"/>
              <a:ext cx="696" cy="480"/>
            </a:xfrm>
            <a:prstGeom prst="ellipse">
              <a:avLst/>
            </a:prstGeom>
            <a:noFill/>
            <a:ln w="3175" algn="ctr">
              <a:solidFill>
                <a:schemeClr val="accent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7961" dir="2700000" algn="ctr" rotWithShape="0">
                      <a:schemeClr val="bg2"/>
                    </a:outerShdw>
                  </a:effectLst>
                </a14:hiddenEffects>
              </a:ext>
            </a:extLst>
          </p:spPr>
          <p:txBody>
            <a:bodyPr wrap="none" anchor="ctr">
              <a:spAutoFit/>
            </a:bodyPr>
            <a:lstStyle/>
            <a:p>
              <a:endParaRPr lang="en-GB"/>
            </a:p>
          </p:txBody>
        </p:sp>
        <p:sp>
          <p:nvSpPr>
            <p:cNvPr id="21520" name="Text Box 19"/>
            <p:cNvSpPr txBox="1">
              <a:spLocks noChangeArrowheads="1"/>
            </p:cNvSpPr>
            <p:nvPr/>
          </p:nvSpPr>
          <p:spPr bwMode="auto">
            <a:xfrm>
              <a:off x="1354" y="3394"/>
              <a:ext cx="1248"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chemeClr val="bg2"/>
                    </a:outerShdw>
                  </a:effectLst>
                </a14:hiddenEffects>
              </a:ext>
            </a:extLst>
          </p:spPr>
          <p:txBody>
            <a:bodyPr>
              <a:spAutoFit/>
            </a:bodyPr>
            <a:lstStyle>
              <a:lvl1pPr marL="12700" indent="-12700"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eaLnBrk="1" hangingPunct="1"/>
              <a:r>
                <a:rPr lang="en-GB" b="1">
                  <a:latin typeface="Century Gothic" pitchFamily="34" charset="0"/>
                </a:rPr>
                <a:t>Fixed effect of expectations</a:t>
              </a:r>
              <a:endParaRPr lang="en-US" b="1" i="1">
                <a:latin typeface="Century Gothic" pitchFamily="34" charset="0"/>
              </a:endParaRPr>
            </a:p>
          </p:txBody>
        </p:sp>
        <p:cxnSp>
          <p:nvCxnSpPr>
            <p:cNvPr id="21521" name="AutoShape 23"/>
            <p:cNvCxnSpPr>
              <a:cxnSpLocks noChangeShapeType="1"/>
              <a:stCxn id="21519" idx="4"/>
              <a:endCxn id="21520" idx="0"/>
            </p:cNvCxnSpPr>
            <p:nvPr/>
          </p:nvCxnSpPr>
          <p:spPr bwMode="auto">
            <a:xfrm rot="5400000">
              <a:off x="1570" y="2336"/>
              <a:ext cx="1466" cy="650"/>
            </a:xfrm>
            <a:prstGeom prst="bentConnector3">
              <a:avLst>
                <a:gd name="adj1" fmla="val 50000"/>
              </a:avLst>
            </a:prstGeom>
            <a:noFill/>
            <a:ln w="9525">
              <a:solidFill>
                <a:schemeClr val="accent2"/>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chemeClr val="bg2"/>
                    </a:outerShdw>
                  </a:effectLst>
                </a14:hiddenEffects>
              </a:ext>
            </a:extLst>
          </p:spPr>
        </p:cxnSp>
      </p:grpSp>
      <p:grpSp>
        <p:nvGrpSpPr>
          <p:cNvPr id="364572" name="Group 28"/>
          <p:cNvGrpSpPr>
            <a:grpSpLocks/>
          </p:cNvGrpSpPr>
          <p:nvPr/>
        </p:nvGrpSpPr>
        <p:grpSpPr bwMode="auto">
          <a:xfrm>
            <a:off x="5283200" y="2324100"/>
            <a:ext cx="2098675" cy="4165600"/>
            <a:chOff x="3328" y="1464"/>
            <a:chExt cx="1322" cy="2624"/>
          </a:xfrm>
        </p:grpSpPr>
        <p:sp>
          <p:nvSpPr>
            <p:cNvPr id="21516" name="Oval 16"/>
            <p:cNvSpPr>
              <a:spLocks noChangeArrowheads="1"/>
            </p:cNvSpPr>
            <p:nvPr/>
          </p:nvSpPr>
          <p:spPr bwMode="auto">
            <a:xfrm>
              <a:off x="3328" y="1464"/>
              <a:ext cx="800" cy="488"/>
            </a:xfrm>
            <a:prstGeom prst="ellipse">
              <a:avLst/>
            </a:prstGeom>
            <a:noFill/>
            <a:ln w="3175" algn="ctr">
              <a:solidFill>
                <a:schemeClr val="accent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7961" dir="2700000" algn="ctr" rotWithShape="0">
                      <a:schemeClr val="bg2"/>
                    </a:outerShdw>
                  </a:effectLst>
                </a14:hiddenEffects>
              </a:ext>
            </a:extLst>
          </p:spPr>
          <p:txBody>
            <a:bodyPr anchor="ctr">
              <a:spAutoFit/>
            </a:bodyPr>
            <a:lstStyle/>
            <a:p>
              <a:endParaRPr lang="en-GB"/>
            </a:p>
          </p:txBody>
        </p:sp>
        <p:sp>
          <p:nvSpPr>
            <p:cNvPr id="21517" name="Text Box 20"/>
            <p:cNvSpPr txBox="1">
              <a:spLocks noChangeArrowheads="1"/>
            </p:cNvSpPr>
            <p:nvPr/>
          </p:nvSpPr>
          <p:spPr bwMode="auto">
            <a:xfrm>
              <a:off x="3418" y="3338"/>
              <a:ext cx="1232" cy="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chemeClr val="bg2"/>
                    </a:outerShdw>
                  </a:effectLst>
                </a14:hiddenEffects>
              </a:ext>
            </a:extLst>
          </p:spPr>
          <p:txBody>
            <a:bodyPr>
              <a:spAutoFit/>
            </a:bodyPr>
            <a:lstStyle>
              <a:lvl1pPr marL="12700" indent="-12700"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eaLnBrk="1" hangingPunct="1"/>
              <a:r>
                <a:rPr lang="en-GB" b="1">
                  <a:latin typeface="Century Gothic" pitchFamily="34" charset="0"/>
                </a:rPr>
                <a:t>Random coefficients in response to covariates</a:t>
              </a:r>
              <a:endParaRPr lang="en-US" b="1" i="1">
                <a:latin typeface="Century Gothic" pitchFamily="34" charset="0"/>
              </a:endParaRPr>
            </a:p>
          </p:txBody>
        </p:sp>
        <p:cxnSp>
          <p:nvCxnSpPr>
            <p:cNvPr id="21518" name="AutoShape 24"/>
            <p:cNvCxnSpPr>
              <a:cxnSpLocks noChangeShapeType="1"/>
              <a:stCxn id="21516" idx="4"/>
              <a:endCxn id="21517" idx="0"/>
            </p:cNvCxnSpPr>
            <p:nvPr/>
          </p:nvCxnSpPr>
          <p:spPr bwMode="auto">
            <a:xfrm rot="16200000" flipH="1">
              <a:off x="3188" y="2492"/>
              <a:ext cx="1386" cy="306"/>
            </a:xfrm>
            <a:prstGeom prst="bentConnector3">
              <a:avLst>
                <a:gd name="adj1" fmla="val 50000"/>
              </a:avLst>
            </a:prstGeom>
            <a:noFill/>
            <a:ln w="9525">
              <a:solidFill>
                <a:schemeClr val="accent2"/>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chemeClr val="bg2"/>
                    </a:outerShdw>
                  </a:effectLst>
                </a14:hiddenEffects>
              </a:ext>
            </a:extLst>
          </p:spPr>
        </p:cxnSp>
      </p:grpSp>
      <p:grpSp>
        <p:nvGrpSpPr>
          <p:cNvPr id="364573" name="Group 29"/>
          <p:cNvGrpSpPr>
            <a:grpSpLocks/>
          </p:cNvGrpSpPr>
          <p:nvPr/>
        </p:nvGrpSpPr>
        <p:grpSpPr bwMode="auto">
          <a:xfrm>
            <a:off x="6743700" y="2349500"/>
            <a:ext cx="2400300" cy="2489200"/>
            <a:chOff x="4248" y="1480"/>
            <a:chExt cx="1512" cy="1568"/>
          </a:xfrm>
        </p:grpSpPr>
        <p:sp>
          <p:nvSpPr>
            <p:cNvPr id="21513" name="Oval 17"/>
            <p:cNvSpPr>
              <a:spLocks noChangeArrowheads="1"/>
            </p:cNvSpPr>
            <p:nvPr/>
          </p:nvSpPr>
          <p:spPr bwMode="auto">
            <a:xfrm>
              <a:off x="4688" y="1480"/>
              <a:ext cx="848" cy="480"/>
            </a:xfrm>
            <a:prstGeom prst="ellipse">
              <a:avLst/>
            </a:prstGeom>
            <a:noFill/>
            <a:ln w="3175" algn="ctr">
              <a:solidFill>
                <a:schemeClr val="accent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7961" dir="2700000" algn="ctr" rotWithShape="0">
                      <a:schemeClr val="bg2"/>
                    </a:outerShdw>
                  </a:effectLst>
                </a14:hiddenEffects>
              </a:ext>
            </a:extLst>
          </p:spPr>
          <p:txBody>
            <a:bodyPr anchor="ctr">
              <a:spAutoFit/>
            </a:bodyPr>
            <a:lstStyle/>
            <a:p>
              <a:endParaRPr lang="en-GB"/>
            </a:p>
          </p:txBody>
        </p:sp>
        <p:sp>
          <p:nvSpPr>
            <p:cNvPr id="21514" name="Text Box 21"/>
            <p:cNvSpPr txBox="1">
              <a:spLocks noChangeArrowheads="1"/>
            </p:cNvSpPr>
            <p:nvPr/>
          </p:nvSpPr>
          <p:spPr bwMode="auto">
            <a:xfrm>
              <a:off x="4248" y="2298"/>
              <a:ext cx="1512" cy="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chemeClr val="bg2"/>
                    </a:outerShdw>
                  </a:effectLst>
                </a14:hiddenEffects>
              </a:ext>
            </a:extLst>
          </p:spPr>
          <p:txBody>
            <a:bodyPr>
              <a:spAutoFit/>
            </a:bodyPr>
            <a:lstStyle>
              <a:lvl1pPr marL="12700" indent="-12700"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eaLnBrk="1" hangingPunct="1"/>
              <a:r>
                <a:rPr lang="en-GB" b="1">
                  <a:latin typeface="Century Gothic" pitchFamily="34" charset="0"/>
                </a:rPr>
                <a:t>Pairwise interaction terms between all covariates and all expectations</a:t>
              </a:r>
              <a:endParaRPr lang="en-US" b="1" i="1">
                <a:latin typeface="Century Gothic" pitchFamily="34" charset="0"/>
              </a:endParaRPr>
            </a:p>
          </p:txBody>
        </p:sp>
        <p:cxnSp>
          <p:nvCxnSpPr>
            <p:cNvPr id="21515" name="AutoShape 25"/>
            <p:cNvCxnSpPr>
              <a:cxnSpLocks noChangeShapeType="1"/>
              <a:stCxn id="21513" idx="4"/>
              <a:endCxn id="21514" idx="0"/>
            </p:cNvCxnSpPr>
            <p:nvPr/>
          </p:nvCxnSpPr>
          <p:spPr bwMode="auto">
            <a:xfrm rot="5400000">
              <a:off x="4889" y="2075"/>
              <a:ext cx="338" cy="108"/>
            </a:xfrm>
            <a:prstGeom prst="bentConnector3">
              <a:avLst>
                <a:gd name="adj1" fmla="val 50000"/>
              </a:avLst>
            </a:prstGeom>
            <a:noFill/>
            <a:ln w="9525">
              <a:solidFill>
                <a:schemeClr val="accent2"/>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chemeClr val="bg2"/>
                    </a:outerShdw>
                  </a:effectLst>
                </a14:hiddenEffects>
              </a:ext>
            </a:extLst>
          </p:spPr>
        </p:cxnSp>
      </p:grpSp>
    </p:spTree>
    <p:extLst>
      <p:ext uri="{BB962C8B-B14F-4D97-AF65-F5344CB8AC3E}">
        <p14:creationId xmlns:p14="http://schemas.microsoft.com/office/powerpoint/2010/main" val="255531404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6457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64571"/>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64572"/>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3645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a:xfrm>
            <a:off x="1103313" y="679450"/>
            <a:ext cx="7340600" cy="506413"/>
          </a:xfrm>
          <a:noFill/>
        </p:spPr>
        <p:txBody>
          <a:bodyPr lIns="0" tIns="0" rIns="0" bIns="0"/>
          <a:lstStyle/>
          <a:p>
            <a:pPr eaLnBrk="1" hangingPunct="1"/>
            <a:r>
              <a:rPr lang="en-GB" sz="2500" b="1" dirty="0" smtClean="0">
                <a:solidFill>
                  <a:srgbClr val="333300"/>
                </a:solidFill>
                <a:latin typeface="Century Gothic" pitchFamily="34" charset="0"/>
              </a:rPr>
              <a:t>In English?</a:t>
            </a:r>
            <a:endParaRPr lang="en-US" sz="2500" b="1" dirty="0" smtClean="0">
              <a:solidFill>
                <a:srgbClr val="333300"/>
              </a:solidFill>
              <a:latin typeface="Century Gothic" pitchFamily="34" charset="0"/>
            </a:endParaRPr>
          </a:p>
        </p:txBody>
      </p:sp>
      <p:sp>
        <p:nvSpPr>
          <p:cNvPr id="30" name="Rectangle 29"/>
          <p:cNvSpPr/>
          <p:nvPr/>
        </p:nvSpPr>
        <p:spPr>
          <a:xfrm>
            <a:off x="716644" y="2580774"/>
            <a:ext cx="7931888" cy="1477328"/>
          </a:xfrm>
          <a:prstGeom prst="rect">
            <a:avLst/>
          </a:prstGeom>
        </p:spPr>
        <p:txBody>
          <a:bodyPr wrap="square">
            <a:spAutoFit/>
          </a:bodyPr>
          <a:lstStyle/>
          <a:p>
            <a:pPr eaLnBrk="1" hangingPunct="1"/>
            <a:r>
              <a:rPr lang="en-US" b="1" dirty="0" smtClean="0">
                <a:latin typeface="Century Gothic" pitchFamily="34" charset="0"/>
              </a:rPr>
              <a:t>The local response of an organism to its environment can be described in terms of the environment’s makeup…</a:t>
            </a:r>
          </a:p>
          <a:p>
            <a:pPr eaLnBrk="1" hangingPunct="1"/>
            <a:endParaRPr lang="en-US" b="1" dirty="0">
              <a:latin typeface="Century Gothic" pitchFamily="34" charset="0"/>
            </a:endParaRPr>
          </a:p>
          <a:p>
            <a:pPr eaLnBrk="1" hangingPunct="1"/>
            <a:r>
              <a:rPr lang="en-US" b="1" dirty="0" smtClean="0">
                <a:latin typeface="Century Gothic" pitchFamily="34" charset="0"/>
              </a:rPr>
              <a:t>… via simple statistics such as the means and variances of the </a:t>
            </a:r>
            <a:r>
              <a:rPr lang="en-US" b="1" u="sng" dirty="0" smtClean="0">
                <a:latin typeface="Century Gothic" pitchFamily="34" charset="0"/>
              </a:rPr>
              <a:t>marginal distributions</a:t>
            </a:r>
            <a:r>
              <a:rPr lang="en-US" b="1" dirty="0" smtClean="0">
                <a:latin typeface="Century Gothic" pitchFamily="34" charset="0"/>
              </a:rPr>
              <a:t> of the availability PDF.</a:t>
            </a:r>
            <a:endParaRPr lang="en-US" b="1" i="1" dirty="0">
              <a:latin typeface="Century Gothic" pitchFamily="34" charset="0"/>
            </a:endParaRPr>
          </a:p>
        </p:txBody>
      </p:sp>
      <p:pic>
        <p:nvPicPr>
          <p:cNvPr id="4" name="Picture 70"/>
          <p:cNvPicPr>
            <a:picLocks noChangeAspect="1" noChangeArrowheads="1"/>
          </p:cNvPicPr>
          <p:nvPr/>
        </p:nvPicPr>
        <p:blipFill>
          <a:blip r:embed="rId2">
            <a:extLst>
              <a:ext uri="{28A0092B-C50C-407E-A947-70E740481C1C}">
                <a14:useLocalDpi xmlns:a14="http://schemas.microsoft.com/office/drawing/2010/main" val="0"/>
              </a:ext>
            </a:extLst>
          </a:blip>
          <a:srcRect l="47621" t="50003"/>
          <a:stretch>
            <a:fillRect/>
          </a:stretch>
        </p:blipFill>
        <p:spPr bwMode="auto">
          <a:xfrm>
            <a:off x="3137428" y="4085429"/>
            <a:ext cx="2843213" cy="2713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Oval 1"/>
          <p:cNvSpPr/>
          <p:nvPr/>
        </p:nvSpPr>
        <p:spPr>
          <a:xfrm>
            <a:off x="3380113" y="4127699"/>
            <a:ext cx="2315146" cy="535808"/>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Oval 5"/>
          <p:cNvSpPr/>
          <p:nvPr/>
        </p:nvSpPr>
        <p:spPr>
          <a:xfrm>
            <a:off x="5404211" y="4650533"/>
            <a:ext cx="648242" cy="1851916"/>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46581387"/>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a:xfrm>
            <a:off x="1103313" y="679450"/>
            <a:ext cx="7340600" cy="506413"/>
          </a:xfrm>
          <a:noFill/>
        </p:spPr>
        <p:txBody>
          <a:bodyPr lIns="0" tIns="0" rIns="0" bIns="0"/>
          <a:lstStyle/>
          <a:p>
            <a:pPr eaLnBrk="1" hangingPunct="1"/>
            <a:r>
              <a:rPr lang="en-GB" sz="2500" b="1" dirty="0" smtClean="0">
                <a:solidFill>
                  <a:srgbClr val="333300"/>
                </a:solidFill>
                <a:latin typeface="Century Gothic" pitchFamily="34" charset="0"/>
              </a:rPr>
              <a:t>Implementation in R</a:t>
            </a:r>
            <a:endParaRPr lang="en-US" sz="2500" b="1" dirty="0" smtClean="0">
              <a:solidFill>
                <a:srgbClr val="333300"/>
              </a:solidFill>
              <a:latin typeface="Century Gothic" pitchFamily="34" charset="0"/>
            </a:endParaRPr>
          </a:p>
        </p:txBody>
      </p:sp>
      <p:sp>
        <p:nvSpPr>
          <p:cNvPr id="23556" name="Rectangle 75" descr="Parchment"/>
          <p:cNvSpPr>
            <a:spLocks noChangeArrowheads="1"/>
          </p:cNvSpPr>
          <p:nvPr/>
        </p:nvSpPr>
        <p:spPr bwMode="auto">
          <a:xfrm>
            <a:off x="661423" y="2176463"/>
            <a:ext cx="7496175" cy="1384995"/>
          </a:xfrm>
          <a:prstGeom prst="rect">
            <a:avLst/>
          </a:prstGeom>
          <a:noFill/>
          <a:ln>
            <a:noFill/>
          </a:ln>
          <a:effectLst>
            <a:prstShdw prst="shdw17" dist="17961" dir="2700000">
              <a:schemeClr val="bg2"/>
            </a:prstShdw>
          </a:effectLst>
          <a:extLst>
            <a:ext uri="{909E8E84-426E-40dd-AFC4-6F175D3DCCD1}">
              <a14:hiddenFill xmlns:a14="http://schemas.microsoft.com/office/drawing/2010/main">
                <a:blipFill dpi="0" rotWithShape="0">
                  <a:blip/>
                  <a:srcRect/>
                  <a:tile tx="0" ty="0" sx="100000" sy="100000" flip="none" algn="tl"/>
                </a:blipFill>
              </a14:hiddenFill>
            </a:ext>
            <a:ext uri="{91240B29-F687-4f45-9708-019B960494DF}">
              <a14:hiddenLine xmlns:a14="http://schemas.microsoft.com/office/drawing/2010/main" w="3175">
                <a:solidFill>
                  <a:schemeClr val="tx1"/>
                </a:solidFill>
                <a:miter lim="800000"/>
                <a:headEnd/>
                <a:tailEnd/>
              </a14:hiddenLine>
            </a:ext>
          </a:extLst>
        </p:spPr>
        <p:txBody>
          <a:bodyPr>
            <a:spAutoFit/>
          </a:bodyPr>
          <a:lstStyle/>
          <a:p>
            <a:pPr algn="l"/>
            <a:r>
              <a:rPr lang="en-US" sz="1200" b="1" dirty="0" smtClean="0">
                <a:latin typeface="Courier New" pitchFamily="49" charset="0"/>
              </a:rPr>
              <a:t>mod0</a:t>
            </a:r>
            <a:r>
              <a:rPr lang="en-US" sz="1200" b="1" dirty="0">
                <a:latin typeface="Courier New" pitchFamily="49" charset="0"/>
              </a:rPr>
              <a:t>: Use ~ Food + </a:t>
            </a:r>
            <a:r>
              <a:rPr lang="en-US" sz="1200" b="1" dirty="0" smtClean="0">
                <a:latin typeface="Courier New" pitchFamily="49" charset="0"/>
              </a:rPr>
              <a:t>Cover</a:t>
            </a:r>
          </a:p>
          <a:p>
            <a:pPr algn="l"/>
            <a:endParaRPr lang="en-US" sz="1200" b="1" dirty="0">
              <a:latin typeface="Courier New" pitchFamily="49" charset="0"/>
            </a:endParaRPr>
          </a:p>
          <a:p>
            <a:pPr algn="l"/>
            <a:endParaRPr lang="en-US" sz="1200" b="1" dirty="0">
              <a:latin typeface="Courier New" pitchFamily="49" charset="0"/>
            </a:endParaRPr>
          </a:p>
          <a:p>
            <a:pPr algn="l"/>
            <a:endParaRPr lang="en-US" sz="1200" b="1" dirty="0">
              <a:latin typeface="Courier New" pitchFamily="49" charset="0"/>
            </a:endParaRPr>
          </a:p>
          <a:p>
            <a:pPr algn="l"/>
            <a:r>
              <a:rPr lang="en-US" sz="1200" b="1" dirty="0">
                <a:latin typeface="Courier New" pitchFamily="49" charset="0"/>
              </a:rPr>
              <a:t>mod1: Use ~ Food + Cover + </a:t>
            </a:r>
            <a:endParaRPr lang="en-US" sz="1200" b="1" dirty="0" smtClean="0">
              <a:latin typeface="Courier New" pitchFamily="49" charset="0"/>
            </a:endParaRPr>
          </a:p>
          <a:p>
            <a:pPr algn="l"/>
            <a:r>
              <a:rPr lang="en-US" sz="1200" b="1" dirty="0">
                <a:latin typeface="Courier New" pitchFamily="49" charset="0"/>
              </a:rPr>
              <a:t>	</a:t>
            </a:r>
            <a:r>
              <a:rPr lang="en-US" sz="1200" b="1" dirty="0" smtClean="0">
                <a:solidFill>
                  <a:srgbClr val="0070C0"/>
                </a:solidFill>
                <a:latin typeface="Courier New" pitchFamily="49" charset="0"/>
              </a:rPr>
              <a:t>EC1 </a:t>
            </a:r>
            <a:r>
              <a:rPr lang="en-US" sz="1200" b="1" dirty="0">
                <a:solidFill>
                  <a:srgbClr val="0070C0"/>
                </a:solidFill>
                <a:latin typeface="Courier New" pitchFamily="49" charset="0"/>
              </a:rPr>
              <a:t>+ EF1 + </a:t>
            </a:r>
            <a:endParaRPr lang="en-US" sz="1200" b="1" dirty="0" smtClean="0">
              <a:solidFill>
                <a:srgbClr val="0070C0"/>
              </a:solidFill>
              <a:latin typeface="Courier New" pitchFamily="49" charset="0"/>
            </a:endParaRPr>
          </a:p>
          <a:p>
            <a:pPr algn="l"/>
            <a:r>
              <a:rPr lang="en-US" sz="1200" b="1" dirty="0">
                <a:solidFill>
                  <a:srgbClr val="0070C0"/>
                </a:solidFill>
                <a:latin typeface="Courier New" pitchFamily="49" charset="0"/>
              </a:rPr>
              <a:t>	</a:t>
            </a:r>
            <a:r>
              <a:rPr lang="en-US" sz="1200" b="1" dirty="0" smtClean="0">
                <a:solidFill>
                  <a:srgbClr val="0070C0"/>
                </a:solidFill>
                <a:latin typeface="Courier New" pitchFamily="49" charset="0"/>
              </a:rPr>
              <a:t>Food:EF1 </a:t>
            </a:r>
            <a:r>
              <a:rPr lang="en-US" sz="1200" b="1" dirty="0">
                <a:solidFill>
                  <a:srgbClr val="0070C0"/>
                </a:solidFill>
                <a:latin typeface="Courier New" pitchFamily="49" charset="0"/>
              </a:rPr>
              <a:t>+ Food:EC1 + Cover:EF1 + </a:t>
            </a:r>
            <a:r>
              <a:rPr lang="en-US" sz="1200" b="1" dirty="0" smtClean="0">
                <a:solidFill>
                  <a:srgbClr val="0070C0"/>
                </a:solidFill>
                <a:latin typeface="Courier New" pitchFamily="49" charset="0"/>
              </a:rPr>
              <a:t>Cover:EC1</a:t>
            </a:r>
            <a:endParaRPr lang="en-US" sz="1200" b="1" dirty="0" smtClean="0">
              <a:latin typeface="Courier New" pitchFamily="49" charset="0"/>
            </a:endParaRPr>
          </a:p>
        </p:txBody>
      </p:sp>
    </p:spTree>
    <p:extLst>
      <p:ext uri="{BB962C8B-B14F-4D97-AF65-F5344CB8AC3E}">
        <p14:creationId xmlns:p14="http://schemas.microsoft.com/office/powerpoint/2010/main" val="386029075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55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556">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3556">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355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a:xfrm>
            <a:off x="1103313" y="679450"/>
            <a:ext cx="7340600" cy="506413"/>
          </a:xfrm>
          <a:noFill/>
        </p:spPr>
        <p:txBody>
          <a:bodyPr lIns="0" tIns="0" rIns="0" bIns="0"/>
          <a:lstStyle/>
          <a:p>
            <a:pPr eaLnBrk="1" hangingPunct="1"/>
            <a:r>
              <a:rPr lang="en-GB" sz="2500" b="1" dirty="0" smtClean="0">
                <a:solidFill>
                  <a:srgbClr val="333300"/>
                </a:solidFill>
                <a:latin typeface="Century Gothic" pitchFamily="34" charset="0"/>
              </a:rPr>
              <a:t>Transferrable predictions</a:t>
            </a:r>
            <a:endParaRPr lang="en-US" sz="2500" b="1" dirty="0" smtClean="0">
              <a:solidFill>
                <a:srgbClr val="333300"/>
              </a:solidFill>
              <a:latin typeface="Century Gothic" pitchFamily="34" charset="0"/>
            </a:endParaRPr>
          </a:p>
        </p:txBody>
      </p:sp>
      <p:pic>
        <p:nvPicPr>
          <p:cNvPr id="30724" name="Picture 4" descr="Parchment"/>
          <p:cNvPicPr>
            <a:picLocks noChangeAspect="1" noChangeArrowheads="1"/>
          </p:cNvPicPr>
          <p:nvPr/>
        </p:nvPicPr>
        <p:blipFill rotWithShape="1">
          <a:blip r:embed="rId2">
            <a:extLst>
              <a:ext uri="{28A0092B-C50C-407E-A947-70E740481C1C}">
                <a14:useLocalDpi xmlns:a14="http://schemas.microsoft.com/office/drawing/2010/main" val="0"/>
              </a:ext>
            </a:extLst>
          </a:blip>
          <a:srcRect l="41851" t="10528" r="37853" b="62716"/>
          <a:stretch/>
        </p:blipFill>
        <p:spPr bwMode="auto">
          <a:xfrm>
            <a:off x="1305442" y="2845631"/>
            <a:ext cx="1275907" cy="1400815"/>
          </a:xfrm>
          <a:prstGeom prst="rect">
            <a:avLst/>
          </a:prstGeom>
          <a:noFill/>
          <a:ln>
            <a:noFill/>
          </a:ln>
          <a:effectLst/>
          <a:extLst>
            <a:ext uri="{909E8E84-426E-40dd-AFC4-6F175D3DCCD1}">
              <a14:hiddenFill xmlns:a14="http://schemas.microsoft.com/office/drawing/2010/main">
                <a:blipFill dpi="0" rotWithShape="0">
                  <a:blip/>
                  <a:srcRect/>
                  <a:tile tx="0" ty="0" sx="100000" sy="100000" flip="none" algn="tl"/>
                </a:blip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17961" dir="2700000" algn="ctr" rotWithShape="0">
                    <a:schemeClr val="bg2"/>
                  </a:outerShdw>
                </a:effectLst>
              </a14:hiddenEffects>
            </a:ext>
          </a:extLst>
        </p:spPr>
      </p:pic>
      <p:pic>
        <p:nvPicPr>
          <p:cNvPr id="5" name="Picture 4" descr="Parchment"/>
          <p:cNvPicPr>
            <a:picLocks noChangeAspect="1" noChangeArrowheads="1"/>
          </p:cNvPicPr>
          <p:nvPr/>
        </p:nvPicPr>
        <p:blipFill rotWithShape="1">
          <a:blip r:embed="rId2">
            <a:extLst>
              <a:ext uri="{28A0092B-C50C-407E-A947-70E740481C1C}">
                <a14:useLocalDpi xmlns:a14="http://schemas.microsoft.com/office/drawing/2010/main" val="0"/>
              </a:ext>
            </a:extLst>
          </a:blip>
          <a:srcRect l="75620" t="11587" r="4592" b="63230"/>
          <a:stretch/>
        </p:blipFill>
        <p:spPr bwMode="auto">
          <a:xfrm>
            <a:off x="4038009" y="2845631"/>
            <a:ext cx="1244010" cy="1318438"/>
          </a:xfrm>
          <a:prstGeom prst="rect">
            <a:avLst/>
          </a:prstGeom>
          <a:noFill/>
          <a:ln>
            <a:noFill/>
          </a:ln>
          <a:effectLst/>
          <a:extLst>
            <a:ext uri="{909E8E84-426E-40dd-AFC4-6F175D3DCCD1}">
              <a14:hiddenFill xmlns:a14="http://schemas.microsoft.com/office/drawing/2010/main">
                <a:blipFill dpi="0" rotWithShape="0">
                  <a:blip/>
                  <a:srcRect/>
                  <a:tile tx="0" ty="0" sx="100000" sy="100000" flip="none" algn="tl"/>
                </a:blip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17961" dir="2700000" algn="ctr" rotWithShape="0">
                    <a:schemeClr val="bg2"/>
                  </a:outerShdw>
                </a:effectLst>
              </a14:hiddenEffects>
            </a:ext>
          </a:extLst>
        </p:spPr>
      </p:pic>
      <p:pic>
        <p:nvPicPr>
          <p:cNvPr id="6" name="Picture 4" descr="Parchment"/>
          <p:cNvPicPr>
            <a:picLocks noChangeAspect="1" noChangeArrowheads="1"/>
          </p:cNvPicPr>
          <p:nvPr/>
        </p:nvPicPr>
        <p:blipFill rotWithShape="1">
          <a:blip r:embed="rId2">
            <a:extLst>
              <a:ext uri="{28A0092B-C50C-407E-A947-70E740481C1C}">
                <a14:useLocalDpi xmlns:a14="http://schemas.microsoft.com/office/drawing/2010/main" val="0"/>
              </a:ext>
            </a:extLst>
          </a:blip>
          <a:srcRect l="8725" t="60983" r="71148" b="13835"/>
          <a:stretch/>
        </p:blipFill>
        <p:spPr bwMode="auto">
          <a:xfrm>
            <a:off x="6759944" y="2845632"/>
            <a:ext cx="1265276" cy="1318438"/>
          </a:xfrm>
          <a:prstGeom prst="rect">
            <a:avLst/>
          </a:prstGeom>
          <a:noFill/>
          <a:ln>
            <a:noFill/>
          </a:ln>
          <a:effectLst/>
          <a:extLst>
            <a:ext uri="{909E8E84-426E-40dd-AFC4-6F175D3DCCD1}">
              <a14:hiddenFill xmlns:a14="http://schemas.microsoft.com/office/drawing/2010/main">
                <a:blipFill dpi="0" rotWithShape="0">
                  <a:blip/>
                  <a:srcRect/>
                  <a:tile tx="0" ty="0" sx="100000" sy="100000" flip="none" algn="tl"/>
                </a:blip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17961" dir="2700000" algn="ctr" rotWithShape="0">
                    <a:schemeClr val="bg2"/>
                  </a:outerShdw>
                </a:effectLst>
              </a14:hiddenEffects>
            </a:ext>
          </a:extLst>
        </p:spPr>
      </p:pic>
      <p:sp>
        <p:nvSpPr>
          <p:cNvPr id="2" name="TextBox 1"/>
          <p:cNvSpPr txBox="1"/>
          <p:nvPr/>
        </p:nvSpPr>
        <p:spPr>
          <a:xfrm>
            <a:off x="6093481" y="2123096"/>
            <a:ext cx="2600690" cy="646331"/>
          </a:xfrm>
          <a:prstGeom prst="rect">
            <a:avLst/>
          </a:prstGeom>
          <a:solidFill>
            <a:schemeClr val="accent4">
              <a:lumMod val="20000"/>
              <a:lumOff val="80000"/>
            </a:schemeClr>
          </a:solidFill>
          <a:ln>
            <a:noFill/>
          </a:ln>
        </p:spPr>
        <p:txBody>
          <a:bodyPr wrap="square" rtlCol="0">
            <a:spAutoFit/>
          </a:bodyPr>
          <a:lstStyle/>
          <a:p>
            <a:pPr>
              <a:tabLst>
                <a:tab pos="619125" algn="l"/>
                <a:tab pos="3492500" algn="l"/>
              </a:tabLst>
            </a:pPr>
            <a:r>
              <a:rPr lang="en-GB" dirty="0" smtClean="0"/>
              <a:t>Generalised Functional Response</a:t>
            </a:r>
            <a:endParaRPr lang="en-GB" dirty="0"/>
          </a:p>
        </p:txBody>
      </p:sp>
      <p:grpSp>
        <p:nvGrpSpPr>
          <p:cNvPr id="3" name="Group 2"/>
          <p:cNvGrpSpPr/>
          <p:nvPr/>
        </p:nvGrpSpPr>
        <p:grpSpPr>
          <a:xfrm>
            <a:off x="182297" y="4202854"/>
            <a:ext cx="8225103" cy="2620507"/>
            <a:chOff x="182297" y="4202854"/>
            <a:chExt cx="8225103" cy="2620507"/>
          </a:xfrm>
        </p:grpSpPr>
        <p:pic>
          <p:nvPicPr>
            <p:cNvPr id="4" name="Picture 3"/>
            <p:cNvPicPr>
              <a:picLocks noChangeAspect="1"/>
            </p:cNvPicPr>
            <p:nvPr/>
          </p:nvPicPr>
          <p:blipFill>
            <a:blip r:embed="rId3"/>
            <a:stretch>
              <a:fillRect/>
            </a:stretch>
          </p:blipFill>
          <p:spPr>
            <a:xfrm>
              <a:off x="3683000" y="4202854"/>
              <a:ext cx="4724400" cy="2620507"/>
            </a:xfrm>
            <a:prstGeom prst="rect">
              <a:avLst/>
            </a:prstGeom>
          </p:spPr>
        </p:pic>
        <p:pic>
          <p:nvPicPr>
            <p:cNvPr id="15"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645092">
              <a:off x="182297" y="4364890"/>
              <a:ext cx="2979720" cy="223479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 algn="ctr">
                  <a:solidFill>
                    <a:schemeClr val="tx1"/>
                  </a:solidFill>
                  <a:miter lim="800000"/>
                  <a:headEnd/>
                  <a:tailEnd/>
                </a14:hiddenLine>
              </a:ext>
            </a:extLst>
          </p:spPr>
        </p:pic>
      </p:grpSp>
      <p:sp>
        <p:nvSpPr>
          <p:cNvPr id="10" name="TextBox 9"/>
          <p:cNvSpPr txBox="1"/>
          <p:nvPr/>
        </p:nvSpPr>
        <p:spPr>
          <a:xfrm>
            <a:off x="787777" y="2109196"/>
            <a:ext cx="2357246" cy="369332"/>
          </a:xfrm>
          <a:prstGeom prst="rect">
            <a:avLst/>
          </a:prstGeom>
          <a:solidFill>
            <a:schemeClr val="accent4">
              <a:lumMod val="20000"/>
              <a:lumOff val="80000"/>
            </a:schemeClr>
          </a:solidFill>
          <a:ln>
            <a:noFill/>
          </a:ln>
        </p:spPr>
        <p:txBody>
          <a:bodyPr wrap="square" rtlCol="0">
            <a:spAutoFit/>
          </a:bodyPr>
          <a:lstStyle/>
          <a:p>
            <a:pPr>
              <a:tabLst>
                <a:tab pos="619125" algn="l"/>
                <a:tab pos="3492500" algn="l"/>
              </a:tabLst>
            </a:pPr>
            <a:r>
              <a:rPr lang="en-GB" dirty="0" smtClean="0"/>
              <a:t>Unobserved truth</a:t>
            </a:r>
            <a:endParaRPr lang="en-GB" dirty="0"/>
          </a:p>
        </p:txBody>
      </p:sp>
      <p:sp>
        <p:nvSpPr>
          <p:cNvPr id="11" name="TextBox 10"/>
          <p:cNvSpPr txBox="1"/>
          <p:nvPr/>
        </p:nvSpPr>
        <p:spPr>
          <a:xfrm>
            <a:off x="3659112" y="2110414"/>
            <a:ext cx="2071481" cy="646331"/>
          </a:xfrm>
          <a:prstGeom prst="rect">
            <a:avLst/>
          </a:prstGeom>
          <a:solidFill>
            <a:schemeClr val="accent4">
              <a:lumMod val="20000"/>
              <a:lumOff val="80000"/>
            </a:schemeClr>
          </a:solidFill>
          <a:ln>
            <a:noFill/>
          </a:ln>
        </p:spPr>
        <p:txBody>
          <a:bodyPr wrap="square" rtlCol="0">
            <a:spAutoFit/>
          </a:bodyPr>
          <a:lstStyle/>
          <a:p>
            <a:pPr>
              <a:tabLst>
                <a:tab pos="619125" algn="l"/>
                <a:tab pos="3492500" algn="l"/>
              </a:tabLst>
            </a:pPr>
            <a:r>
              <a:rPr lang="en-GB" dirty="0" smtClean="0"/>
              <a:t>Resource Selection Function</a:t>
            </a:r>
            <a:endParaRPr lang="en-GB" dirty="0"/>
          </a:p>
        </p:txBody>
      </p:sp>
    </p:spTree>
    <p:extLst>
      <p:ext uri="{BB962C8B-B14F-4D97-AF65-F5344CB8AC3E}">
        <p14:creationId xmlns:p14="http://schemas.microsoft.com/office/powerpoint/2010/main" val="224566238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a:xfrm>
            <a:off x="959380" y="662517"/>
            <a:ext cx="7340600" cy="1009297"/>
          </a:xfrm>
          <a:noFill/>
        </p:spPr>
        <p:txBody>
          <a:bodyPr lIns="0" tIns="0" rIns="0" bIns="0"/>
          <a:lstStyle/>
          <a:p>
            <a:pPr eaLnBrk="1" hangingPunct="1"/>
            <a:r>
              <a:rPr lang="en-GB" sz="2800" b="1" dirty="0" smtClean="0">
                <a:solidFill>
                  <a:srgbClr val="333300"/>
                </a:solidFill>
                <a:latin typeface="Century Gothic" pitchFamily="34" charset="0"/>
              </a:rPr>
              <a:t>A tidier taxonomy of questions</a:t>
            </a:r>
            <a:endParaRPr lang="en-US" sz="2800" b="1" dirty="0" smtClean="0">
              <a:solidFill>
                <a:srgbClr val="333300"/>
              </a:solidFill>
              <a:latin typeface="Century Gothic" pitchFamily="34" charset="0"/>
            </a:endParaRPr>
          </a:p>
        </p:txBody>
      </p:sp>
      <p:sp>
        <p:nvSpPr>
          <p:cNvPr id="30" name="Rectangle 29"/>
          <p:cNvSpPr/>
          <p:nvPr/>
        </p:nvSpPr>
        <p:spPr>
          <a:xfrm>
            <a:off x="3021694" y="2112990"/>
            <a:ext cx="3057373" cy="369332"/>
          </a:xfrm>
          <a:prstGeom prst="rect">
            <a:avLst/>
          </a:prstGeom>
        </p:spPr>
        <p:txBody>
          <a:bodyPr wrap="square">
            <a:spAutoFit/>
          </a:bodyPr>
          <a:lstStyle/>
          <a:p>
            <a:pPr algn="l" eaLnBrk="1" hangingPunct="1"/>
            <a:r>
              <a:rPr lang="en-US" b="1" dirty="0" smtClean="0">
                <a:latin typeface="Century Gothic" pitchFamily="34" charset="0"/>
              </a:rPr>
              <a:t>How does habitat shape:</a:t>
            </a:r>
          </a:p>
        </p:txBody>
      </p:sp>
      <p:grpSp>
        <p:nvGrpSpPr>
          <p:cNvPr id="3" name="Group 2"/>
          <p:cNvGrpSpPr/>
          <p:nvPr/>
        </p:nvGrpSpPr>
        <p:grpSpPr>
          <a:xfrm>
            <a:off x="728132" y="2563033"/>
            <a:ext cx="2188225" cy="3176013"/>
            <a:chOff x="5055469" y="1522440"/>
            <a:chExt cx="2188225" cy="3176013"/>
          </a:xfrm>
        </p:grpSpPr>
        <p:pic>
          <p:nvPicPr>
            <p:cNvPr id="6" name="Picture 5"/>
            <p:cNvPicPr>
              <a:picLocks noChangeAspect="1"/>
            </p:cNvPicPr>
            <p:nvPr/>
          </p:nvPicPr>
          <p:blipFill rotWithShape="1">
            <a:blip r:embed="rId3"/>
            <a:srcRect r="42754"/>
            <a:stretch/>
          </p:blipFill>
          <p:spPr>
            <a:xfrm>
              <a:off x="5384606" y="2525187"/>
              <a:ext cx="1587694" cy="2173266"/>
            </a:xfrm>
            <a:prstGeom prst="rect">
              <a:avLst/>
            </a:prstGeom>
            <a:ln>
              <a:noFill/>
            </a:ln>
            <a:effectLst>
              <a:outerShdw blurRad="292100" dist="139700" dir="2700000" algn="tl" rotWithShape="0">
                <a:srgbClr val="333333">
                  <a:alpha val="65000"/>
                </a:srgbClr>
              </a:outerShdw>
            </a:effectLst>
          </p:spPr>
        </p:pic>
        <p:sp>
          <p:nvSpPr>
            <p:cNvPr id="8" name="Rectangle 7"/>
            <p:cNvSpPr/>
            <p:nvPr/>
          </p:nvSpPr>
          <p:spPr>
            <a:xfrm>
              <a:off x="5055469" y="1522440"/>
              <a:ext cx="2188225" cy="646331"/>
            </a:xfrm>
            <a:prstGeom prst="rect">
              <a:avLst/>
            </a:prstGeom>
          </p:spPr>
          <p:txBody>
            <a:bodyPr wrap="square">
              <a:spAutoFit/>
            </a:bodyPr>
            <a:lstStyle/>
            <a:p>
              <a:pPr eaLnBrk="1" hangingPunct="1"/>
              <a:r>
                <a:rPr lang="en-US" b="1" dirty="0" smtClean="0">
                  <a:latin typeface="Century Gothic" pitchFamily="34" charset="0"/>
                </a:rPr>
                <a:t>Individual </a:t>
              </a:r>
              <a:r>
                <a:rPr lang="en-US" b="1" dirty="0" err="1" smtClean="0">
                  <a:latin typeface="Century Gothic" pitchFamily="34" charset="0"/>
                </a:rPr>
                <a:t>behaviour</a:t>
              </a:r>
              <a:endParaRPr lang="en-US" b="1" dirty="0" smtClean="0">
                <a:latin typeface="Century Gothic" pitchFamily="34" charset="0"/>
              </a:endParaRPr>
            </a:p>
          </p:txBody>
        </p:sp>
      </p:grpSp>
      <p:sp>
        <p:nvSpPr>
          <p:cNvPr id="17" name="Rectangle 16"/>
          <p:cNvSpPr/>
          <p:nvPr/>
        </p:nvSpPr>
        <p:spPr>
          <a:xfrm>
            <a:off x="4655760" y="5423458"/>
            <a:ext cx="3057373" cy="1200329"/>
          </a:xfrm>
          <a:prstGeom prst="rect">
            <a:avLst/>
          </a:prstGeom>
        </p:spPr>
        <p:txBody>
          <a:bodyPr wrap="square">
            <a:spAutoFit/>
          </a:bodyPr>
          <a:lstStyle/>
          <a:p>
            <a:pPr algn="l" eaLnBrk="1" hangingPunct="1"/>
            <a:r>
              <a:rPr lang="en-US" b="1" dirty="0" smtClean="0">
                <a:latin typeface="Century Gothic" pitchFamily="34" charset="0"/>
              </a:rPr>
              <a:t>How can I achieve a better sample size by combining transect and telemetry data?</a:t>
            </a:r>
          </a:p>
        </p:txBody>
      </p:sp>
      <p:sp>
        <p:nvSpPr>
          <p:cNvPr id="18" name="Rectangle 17"/>
          <p:cNvSpPr/>
          <p:nvPr/>
        </p:nvSpPr>
        <p:spPr>
          <a:xfrm>
            <a:off x="6086627" y="2976592"/>
            <a:ext cx="3057373" cy="923330"/>
          </a:xfrm>
          <a:prstGeom prst="rect">
            <a:avLst/>
          </a:prstGeom>
        </p:spPr>
        <p:txBody>
          <a:bodyPr wrap="square">
            <a:spAutoFit/>
          </a:bodyPr>
          <a:lstStyle/>
          <a:p>
            <a:pPr algn="l" eaLnBrk="1" hangingPunct="1"/>
            <a:r>
              <a:rPr lang="en-US" b="1" dirty="0" smtClean="0">
                <a:latin typeface="Century Gothic" pitchFamily="34" charset="0"/>
              </a:rPr>
              <a:t>How can we relate spatial observations to the niche of a species?</a:t>
            </a:r>
          </a:p>
        </p:txBody>
      </p:sp>
      <p:sp>
        <p:nvSpPr>
          <p:cNvPr id="21" name="Rectangle 20"/>
          <p:cNvSpPr/>
          <p:nvPr/>
        </p:nvSpPr>
        <p:spPr>
          <a:xfrm>
            <a:off x="1463828" y="5380672"/>
            <a:ext cx="3057373" cy="1477328"/>
          </a:xfrm>
          <a:prstGeom prst="rect">
            <a:avLst/>
          </a:prstGeom>
        </p:spPr>
        <p:txBody>
          <a:bodyPr wrap="square">
            <a:spAutoFit/>
          </a:bodyPr>
          <a:lstStyle/>
          <a:p>
            <a:pPr algn="l" eaLnBrk="1" hangingPunct="1"/>
            <a:r>
              <a:rPr lang="en-US" b="1" dirty="0" smtClean="0">
                <a:latin typeface="Century Gothic" pitchFamily="34" charset="0"/>
              </a:rPr>
              <a:t>Can we speed up statistical inference in movement ecology to deal with increasing data sets?</a:t>
            </a:r>
          </a:p>
        </p:txBody>
      </p:sp>
      <p:sp>
        <p:nvSpPr>
          <p:cNvPr id="22" name="Rectangle 21"/>
          <p:cNvSpPr/>
          <p:nvPr/>
        </p:nvSpPr>
        <p:spPr>
          <a:xfrm>
            <a:off x="2879516" y="2812954"/>
            <a:ext cx="3057373" cy="1200329"/>
          </a:xfrm>
          <a:prstGeom prst="rect">
            <a:avLst/>
          </a:prstGeom>
        </p:spPr>
        <p:txBody>
          <a:bodyPr wrap="square">
            <a:spAutoFit/>
          </a:bodyPr>
          <a:lstStyle/>
          <a:p>
            <a:pPr algn="l" eaLnBrk="1" hangingPunct="1"/>
            <a:r>
              <a:rPr lang="en-US" b="1" dirty="0" smtClean="0">
                <a:latin typeface="Century Gothic" pitchFamily="34" charset="0"/>
              </a:rPr>
              <a:t>How can we anticipate different species responses to changing environments?</a:t>
            </a:r>
          </a:p>
        </p:txBody>
      </p:sp>
      <p:sp>
        <p:nvSpPr>
          <p:cNvPr id="23" name="Rectangle 22"/>
          <p:cNvSpPr/>
          <p:nvPr/>
        </p:nvSpPr>
        <p:spPr>
          <a:xfrm>
            <a:off x="2879516" y="4091421"/>
            <a:ext cx="3057373" cy="1200329"/>
          </a:xfrm>
          <a:prstGeom prst="rect">
            <a:avLst/>
          </a:prstGeom>
        </p:spPr>
        <p:txBody>
          <a:bodyPr wrap="square">
            <a:spAutoFit/>
          </a:bodyPr>
          <a:lstStyle/>
          <a:p>
            <a:pPr algn="l" eaLnBrk="1" hangingPunct="1"/>
            <a:r>
              <a:rPr lang="en-US" b="1" dirty="0" smtClean="0">
                <a:latin typeface="Century Gothic" pitchFamily="34" charset="0"/>
              </a:rPr>
              <a:t>What is the formal relationship between individual movement and population redistribution?</a:t>
            </a:r>
          </a:p>
        </p:txBody>
      </p:sp>
    </p:spTree>
    <p:extLst>
      <p:ext uri="{BB962C8B-B14F-4D97-AF65-F5344CB8AC3E}">
        <p14:creationId xmlns:p14="http://schemas.microsoft.com/office/powerpoint/2010/main" val="4035030734"/>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a:xfrm>
            <a:off x="1103313" y="679450"/>
            <a:ext cx="7340600" cy="862608"/>
          </a:xfrm>
          <a:noFill/>
        </p:spPr>
        <p:txBody>
          <a:bodyPr lIns="0" tIns="0" rIns="0" bIns="0"/>
          <a:lstStyle/>
          <a:p>
            <a:pPr eaLnBrk="1" hangingPunct="1"/>
            <a:r>
              <a:rPr lang="en-GB" sz="2500" b="1" dirty="0" smtClean="0">
                <a:solidFill>
                  <a:srgbClr val="333300"/>
                </a:solidFill>
                <a:latin typeface="Century Gothic" pitchFamily="34" charset="0"/>
              </a:rPr>
              <a:t>The problem: What is the appropriate scale of a sampling instance?</a:t>
            </a:r>
            <a:endParaRPr lang="en-US" sz="2500" b="1" dirty="0" smtClean="0">
              <a:solidFill>
                <a:srgbClr val="333300"/>
              </a:solidFill>
              <a:latin typeface="Century Gothic" pitchFamily="34" charset="0"/>
            </a:endParaRPr>
          </a:p>
        </p:txBody>
      </p:sp>
      <p:sp>
        <p:nvSpPr>
          <p:cNvPr id="30" name="Rectangle 29"/>
          <p:cNvSpPr/>
          <p:nvPr/>
        </p:nvSpPr>
        <p:spPr>
          <a:xfrm>
            <a:off x="2416917" y="2665359"/>
            <a:ext cx="6994840" cy="1477328"/>
          </a:xfrm>
          <a:prstGeom prst="rect">
            <a:avLst/>
          </a:prstGeom>
        </p:spPr>
        <p:txBody>
          <a:bodyPr wrap="square">
            <a:spAutoFit/>
          </a:bodyPr>
          <a:lstStyle/>
          <a:p>
            <a:pPr eaLnBrk="1" hangingPunct="1"/>
            <a:r>
              <a:rPr lang="en-US" b="1" dirty="0" smtClean="0">
                <a:latin typeface="Century Gothic" pitchFamily="34" charset="0"/>
              </a:rPr>
              <a:t>A fundamental trade-off between scales:</a:t>
            </a:r>
          </a:p>
          <a:p>
            <a:pPr eaLnBrk="1" hangingPunct="1"/>
            <a:endParaRPr lang="en-US" b="1" dirty="0" smtClean="0">
              <a:latin typeface="Century Gothic" pitchFamily="34" charset="0"/>
            </a:endParaRPr>
          </a:p>
          <a:p>
            <a:pPr eaLnBrk="1" hangingPunct="1"/>
            <a:r>
              <a:rPr lang="en-US" b="1" i="1" dirty="0" smtClean="0">
                <a:latin typeface="Century Gothic" pitchFamily="34" charset="0"/>
              </a:rPr>
              <a:t>Large scales                    Small scales</a:t>
            </a:r>
          </a:p>
          <a:p>
            <a:pPr eaLnBrk="1" hangingPunct="1"/>
            <a:r>
              <a:rPr lang="en-US" b="1" i="1" dirty="0" err="1" smtClean="0">
                <a:latin typeface="Century Gothic" pitchFamily="34" charset="0"/>
              </a:rPr>
              <a:t>Homogenisation</a:t>
            </a:r>
            <a:r>
              <a:rPr lang="en-US" b="1" i="1" dirty="0" smtClean="0">
                <a:latin typeface="Century Gothic" pitchFamily="34" charset="0"/>
              </a:rPr>
              <a:t>                        Non-transferability</a:t>
            </a:r>
          </a:p>
          <a:p>
            <a:pPr eaLnBrk="1" hangingPunct="1"/>
            <a:endParaRPr lang="en-US" b="1" i="1" dirty="0">
              <a:latin typeface="Century Gothic" pitchFamily="34" charset="0"/>
            </a:endParaRPr>
          </a:p>
        </p:txBody>
      </p:sp>
      <p:sp>
        <p:nvSpPr>
          <p:cNvPr id="3" name="Left-Right Arrow 2"/>
          <p:cNvSpPr/>
          <p:nvPr/>
        </p:nvSpPr>
        <p:spPr>
          <a:xfrm>
            <a:off x="5403272" y="3313546"/>
            <a:ext cx="877455" cy="173182"/>
          </a:xfrm>
          <a:prstGeom prst="leftRigh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8" name="Left-Right Arrow 7"/>
          <p:cNvSpPr/>
          <p:nvPr/>
        </p:nvSpPr>
        <p:spPr>
          <a:xfrm>
            <a:off x="5417127" y="3616037"/>
            <a:ext cx="877455" cy="173182"/>
          </a:xfrm>
          <a:prstGeom prst="leftRigh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pic>
        <p:nvPicPr>
          <p:cNvPr id="9" name="Picture 8"/>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19654" t="4321" r="20070" b="52575"/>
          <a:stretch/>
        </p:blipFill>
        <p:spPr bwMode="auto">
          <a:xfrm>
            <a:off x="148628" y="2545348"/>
            <a:ext cx="2932024" cy="2967200"/>
          </a:xfrm>
          <a:prstGeom prst="rect">
            <a:avLst/>
          </a:prstGeom>
          <a:ln>
            <a:noFill/>
          </a:ln>
          <a:extLst>
            <a:ext uri="{53640926-AAD7-44d8-BBD7-CCE9431645EC}">
              <a14:shadowObscured xmlns:a14="http://schemas.microsoft.com/office/drawing/2010/main"/>
            </a:ext>
          </a:extLst>
        </p:spPr>
      </p:pic>
      <p:pic>
        <p:nvPicPr>
          <p:cNvPr id="10" name="Picture 9"/>
          <p:cNvPicPr>
            <a:picLocks noChangeAspect="1"/>
          </p:cNvPicPr>
          <p:nvPr/>
        </p:nvPicPr>
        <p:blipFill rotWithShape="1">
          <a:blip r:embed="rId4"/>
          <a:srcRect l="2195" t="5521" r="2574"/>
          <a:stretch/>
        </p:blipFill>
        <p:spPr>
          <a:xfrm>
            <a:off x="3256304" y="4120542"/>
            <a:ext cx="5229004" cy="300577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48007602"/>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a:xfrm>
            <a:off x="1103313" y="679450"/>
            <a:ext cx="7340600" cy="506413"/>
          </a:xfrm>
          <a:noFill/>
        </p:spPr>
        <p:txBody>
          <a:bodyPr lIns="0" tIns="0" rIns="0" bIns="0"/>
          <a:lstStyle/>
          <a:p>
            <a:pPr eaLnBrk="1" hangingPunct="1"/>
            <a:r>
              <a:rPr lang="en-GB" sz="2500" b="1" dirty="0" smtClean="0">
                <a:solidFill>
                  <a:srgbClr val="333300"/>
                </a:solidFill>
                <a:latin typeface="Century Gothic" pitchFamily="34" charset="0"/>
              </a:rPr>
              <a:t>The solution: A point-by-point GFR</a:t>
            </a:r>
            <a:endParaRPr lang="en-US" sz="2500" b="1" dirty="0" smtClean="0">
              <a:solidFill>
                <a:srgbClr val="333300"/>
              </a:solidFill>
              <a:latin typeface="Century Gothic" pitchFamily="34" charset="0"/>
            </a:endParaRPr>
          </a:p>
        </p:txBody>
      </p:sp>
      <p:pic>
        <p:nvPicPr>
          <p:cNvPr id="2" name="Picture 1" descr="point by point.pdf"/>
          <p:cNvPicPr>
            <a:picLocks noChangeAspect="1"/>
          </p:cNvPicPr>
          <p:nvPr/>
        </p:nvPicPr>
        <p:blipFill rotWithShape="1">
          <a:blip r:embed="rId2">
            <a:extLst>
              <a:ext uri="{28A0092B-C50C-407E-A947-70E740481C1C}">
                <a14:useLocalDpi xmlns:a14="http://schemas.microsoft.com/office/drawing/2010/main" val="0"/>
              </a:ext>
            </a:extLst>
          </a:blip>
          <a:srcRect l="24205" t="10742" r="16841" b="19629"/>
          <a:stretch/>
        </p:blipFill>
        <p:spPr>
          <a:xfrm rot="16200000">
            <a:off x="4825018" y="1197158"/>
            <a:ext cx="3416301" cy="5221663"/>
          </a:xfrm>
          <a:prstGeom prst="rect">
            <a:avLst/>
          </a:prstGeom>
        </p:spPr>
      </p:pic>
      <p:pic>
        <p:nvPicPr>
          <p:cNvPr id="4" name="Picture 3"/>
          <p:cNvPicPr>
            <a:picLocks noChangeAspect="1"/>
          </p:cNvPicPr>
          <p:nvPr/>
        </p:nvPicPr>
        <p:blipFill>
          <a:blip r:embed="rId3"/>
          <a:stretch>
            <a:fillRect/>
          </a:stretch>
        </p:blipFill>
        <p:spPr>
          <a:xfrm>
            <a:off x="0" y="2125241"/>
            <a:ext cx="3747928" cy="3378200"/>
          </a:xfrm>
          <a:prstGeom prst="rect">
            <a:avLst/>
          </a:prstGeom>
        </p:spPr>
      </p:pic>
      <p:sp>
        <p:nvSpPr>
          <p:cNvPr id="5" name="Rectangle 4"/>
          <p:cNvSpPr/>
          <p:nvPr/>
        </p:nvSpPr>
        <p:spPr>
          <a:xfrm>
            <a:off x="0" y="5657671"/>
            <a:ext cx="9144000" cy="1200329"/>
          </a:xfrm>
          <a:prstGeom prst="rect">
            <a:avLst/>
          </a:prstGeom>
        </p:spPr>
        <p:txBody>
          <a:bodyPr wrap="square">
            <a:spAutoFit/>
          </a:bodyPr>
          <a:lstStyle/>
          <a:p>
            <a:pPr eaLnBrk="1" hangingPunct="1"/>
            <a:r>
              <a:rPr lang="en-US" b="1" dirty="0" smtClean="0">
                <a:latin typeface="Century Gothic" pitchFamily="34" charset="0"/>
              </a:rPr>
              <a:t>A fundamental trade-off between scales:</a:t>
            </a:r>
          </a:p>
          <a:p>
            <a:pPr eaLnBrk="1" hangingPunct="1"/>
            <a:endParaRPr lang="en-US" b="1" i="1" dirty="0">
              <a:latin typeface="Century Gothic" pitchFamily="34" charset="0"/>
            </a:endParaRPr>
          </a:p>
          <a:p>
            <a:pPr eaLnBrk="1" hangingPunct="1"/>
            <a:r>
              <a:rPr lang="en-US" b="1" i="1" dirty="0" smtClean="0">
                <a:latin typeface="Century Gothic" pitchFamily="34" charset="0"/>
              </a:rPr>
              <a:t>What are the attributes of mobility and </a:t>
            </a:r>
            <a:r>
              <a:rPr lang="en-US" b="1" i="1" dirty="0" err="1" smtClean="0">
                <a:latin typeface="Century Gothic" pitchFamily="34" charset="0"/>
              </a:rPr>
              <a:t>behaviour</a:t>
            </a:r>
            <a:r>
              <a:rPr lang="en-US" b="1" i="1" dirty="0" smtClean="0">
                <a:latin typeface="Century Gothic" pitchFamily="34" charset="0"/>
              </a:rPr>
              <a:t> that give rise to the characteristic scale that best describes the observations?</a:t>
            </a:r>
            <a:endParaRPr lang="en-US" b="1" dirty="0" smtClean="0">
              <a:latin typeface="Century Gothic" pitchFamily="34" charset="0"/>
            </a:endParaRPr>
          </a:p>
        </p:txBody>
      </p:sp>
    </p:spTree>
    <p:extLst>
      <p:ext uri="{BB962C8B-B14F-4D97-AF65-F5344CB8AC3E}">
        <p14:creationId xmlns:p14="http://schemas.microsoft.com/office/powerpoint/2010/main" val="263197352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smtClean="0"/>
              <a:t>How is individual movement shaped by habitat?</a:t>
            </a:r>
            <a:endParaRPr lang="en-US" sz="4000" dirty="0"/>
          </a:p>
        </p:txBody>
      </p:sp>
      <p:sp>
        <p:nvSpPr>
          <p:cNvPr id="3" name="Title 1"/>
          <p:cNvSpPr txBox="1">
            <a:spLocks/>
          </p:cNvSpPr>
          <p:nvPr/>
        </p:nvSpPr>
        <p:spPr>
          <a:xfrm>
            <a:off x="728140" y="3936999"/>
            <a:ext cx="7754713" cy="1477273"/>
          </a:xfrm>
          <a:prstGeom prst="rect">
            <a:avLst/>
          </a:prstGeom>
        </p:spPr>
        <p:txBody>
          <a:bodyPr vert="horz" lIns="91440" tIns="45720" rIns="91440" bIns="45720" rtlCol="0" anchor="b">
            <a:noAutofit/>
          </a:bodyPr>
          <a:lstStyle>
            <a:lvl1pPr algn="ctr" defTabSz="914400" rtl="0" eaLnBrk="1" latinLnBrk="0" hangingPunct="1">
              <a:spcBef>
                <a:spcPct val="0"/>
              </a:spcBef>
              <a:buNone/>
              <a:defRPr sz="5400" b="0" kern="1200" cap="none" baseline="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800" dirty="0" smtClean="0"/>
              <a:t> </a:t>
            </a:r>
            <a:endParaRPr lang="en-US" sz="2800" dirty="0"/>
          </a:p>
        </p:txBody>
      </p:sp>
      <p:pic>
        <p:nvPicPr>
          <p:cNvPr id="6" name="Picture 5"/>
          <p:cNvPicPr>
            <a:picLocks noChangeAspect="1"/>
          </p:cNvPicPr>
          <p:nvPr/>
        </p:nvPicPr>
        <p:blipFill rotWithShape="1">
          <a:blip r:embed="rId2"/>
          <a:srcRect r="42754"/>
          <a:stretch/>
        </p:blipFill>
        <p:spPr>
          <a:xfrm>
            <a:off x="3695505" y="3721100"/>
            <a:ext cx="1841694" cy="2520950"/>
          </a:xfrm>
          <a:prstGeom prst="rect">
            <a:avLst/>
          </a:prstGeom>
        </p:spPr>
      </p:pic>
      <p:sp>
        <p:nvSpPr>
          <p:cNvPr id="7" name="TextBox 6"/>
          <p:cNvSpPr txBox="1"/>
          <p:nvPr/>
        </p:nvSpPr>
        <p:spPr>
          <a:xfrm rot="5400000">
            <a:off x="4404989" y="4796758"/>
            <a:ext cx="2566891" cy="430887"/>
          </a:xfrm>
          <a:prstGeom prst="rect">
            <a:avLst/>
          </a:prstGeom>
          <a:noFill/>
        </p:spPr>
        <p:txBody>
          <a:bodyPr wrap="square" rtlCol="0">
            <a:spAutoFit/>
          </a:bodyPr>
          <a:lstStyle/>
          <a:p>
            <a:r>
              <a:rPr lang="en-US" sz="1100" dirty="0" smtClean="0">
                <a:latin typeface="Century Gothic"/>
                <a:cs typeface="Century Gothic"/>
              </a:rPr>
              <a:t>Credit: </a:t>
            </a:r>
            <a:r>
              <a:rPr lang="en-US" sz="1100" dirty="0" err="1" smtClean="0">
                <a:latin typeface="Century Gothic"/>
                <a:cs typeface="Century Gothic"/>
              </a:rPr>
              <a:t>Kays</a:t>
            </a:r>
            <a:r>
              <a:rPr lang="en-US" sz="1100" dirty="0" smtClean="0">
                <a:latin typeface="Century Gothic"/>
                <a:cs typeface="Century Gothic"/>
              </a:rPr>
              <a:t>, </a:t>
            </a:r>
            <a:r>
              <a:rPr lang="en-US" sz="1100" dirty="0" err="1" smtClean="0">
                <a:latin typeface="Century Gothic"/>
                <a:cs typeface="Century Gothic"/>
              </a:rPr>
              <a:t>Crofoot</a:t>
            </a:r>
            <a:r>
              <a:rPr lang="en-US" sz="1100" dirty="0" smtClean="0">
                <a:latin typeface="Century Gothic"/>
                <a:cs typeface="Century Gothic"/>
              </a:rPr>
              <a:t>, </a:t>
            </a:r>
            <a:r>
              <a:rPr lang="en-US" sz="1100" dirty="0" err="1" smtClean="0">
                <a:latin typeface="Century Gothic"/>
                <a:cs typeface="Century Gothic"/>
              </a:rPr>
              <a:t>Jetz</a:t>
            </a:r>
            <a:r>
              <a:rPr lang="en-US" sz="1100" dirty="0" smtClean="0">
                <a:latin typeface="Century Gothic"/>
                <a:cs typeface="Century Gothic"/>
              </a:rPr>
              <a:t>, </a:t>
            </a:r>
            <a:r>
              <a:rPr lang="en-US" sz="1100" dirty="0" err="1" smtClean="0">
                <a:latin typeface="Century Gothic"/>
                <a:cs typeface="Century Gothic"/>
              </a:rPr>
              <a:t>Wikelski</a:t>
            </a:r>
            <a:r>
              <a:rPr lang="en-US" sz="1100" dirty="0" smtClean="0">
                <a:latin typeface="Century Gothic"/>
                <a:cs typeface="Century Gothic"/>
              </a:rPr>
              <a:t> (2015)</a:t>
            </a:r>
            <a:endParaRPr lang="en-US" sz="1100" dirty="0">
              <a:latin typeface="Century Gothic"/>
              <a:cs typeface="Century Gothic"/>
            </a:endParaRPr>
          </a:p>
        </p:txBody>
      </p:sp>
    </p:spTree>
    <p:extLst>
      <p:ext uri="{BB962C8B-B14F-4D97-AF65-F5344CB8AC3E}">
        <p14:creationId xmlns:p14="http://schemas.microsoft.com/office/powerpoint/2010/main" val="3462276795"/>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a:xfrm>
            <a:off x="1103313" y="679450"/>
            <a:ext cx="7340600" cy="506413"/>
          </a:xfrm>
          <a:noFill/>
        </p:spPr>
        <p:txBody>
          <a:bodyPr lIns="0" tIns="0" rIns="0" bIns="0"/>
          <a:lstStyle/>
          <a:p>
            <a:pPr eaLnBrk="1" hangingPunct="1"/>
            <a:r>
              <a:rPr lang="en-GB" sz="2500" b="1" dirty="0" smtClean="0">
                <a:solidFill>
                  <a:srgbClr val="333300"/>
                </a:solidFill>
                <a:latin typeface="Century Gothic" pitchFamily="34" charset="0"/>
              </a:rPr>
              <a:t>The method: Step Selection Functions</a:t>
            </a:r>
            <a:endParaRPr lang="en-US" sz="2500" b="1" dirty="0" smtClean="0">
              <a:solidFill>
                <a:srgbClr val="333300"/>
              </a:solidFill>
              <a:latin typeface="Century Gothic" pitchFamily="34" charset="0"/>
            </a:endParaRPr>
          </a:p>
        </p:txBody>
      </p:sp>
      <p:sp>
        <p:nvSpPr>
          <p:cNvPr id="30" name="Rectangle 29"/>
          <p:cNvSpPr/>
          <p:nvPr/>
        </p:nvSpPr>
        <p:spPr>
          <a:xfrm>
            <a:off x="244618" y="2067866"/>
            <a:ext cx="4339483" cy="3693319"/>
          </a:xfrm>
          <a:prstGeom prst="rect">
            <a:avLst/>
          </a:prstGeom>
        </p:spPr>
        <p:txBody>
          <a:bodyPr wrap="square">
            <a:spAutoFit/>
          </a:bodyPr>
          <a:lstStyle/>
          <a:p>
            <a:pPr algn="l" eaLnBrk="1" hangingPunct="1"/>
            <a:r>
              <a:rPr lang="en-US" b="1" dirty="0" smtClean="0">
                <a:latin typeface="Century Gothic" pitchFamily="34" charset="0"/>
              </a:rPr>
              <a:t>Habitat availability for the next step is defined via a model of accessibility located at the animal’s current position.</a:t>
            </a:r>
          </a:p>
          <a:p>
            <a:pPr algn="l" eaLnBrk="1" hangingPunct="1"/>
            <a:endParaRPr lang="en-US" b="1" dirty="0">
              <a:latin typeface="Century Gothic" pitchFamily="34" charset="0"/>
            </a:endParaRPr>
          </a:p>
          <a:p>
            <a:pPr algn="l" eaLnBrk="1" hangingPunct="1"/>
            <a:r>
              <a:rPr lang="en-US" b="1" dirty="0" smtClean="0">
                <a:latin typeface="Century Gothic" pitchFamily="34" charset="0"/>
              </a:rPr>
              <a:t>Increasingly realistic models of movement (and cognition) now being used for definition of availability. </a:t>
            </a:r>
          </a:p>
          <a:p>
            <a:pPr algn="l" eaLnBrk="1" hangingPunct="1"/>
            <a:endParaRPr lang="en-US" b="1" dirty="0">
              <a:latin typeface="Century Gothic" pitchFamily="34" charset="0"/>
            </a:endParaRPr>
          </a:p>
          <a:p>
            <a:pPr algn="l" eaLnBrk="1" hangingPunct="1"/>
            <a:r>
              <a:rPr lang="en-US" b="1" dirty="0" smtClean="0">
                <a:latin typeface="Century Gothic" pitchFamily="34" charset="0"/>
              </a:rPr>
              <a:t>Partly aiming at more realistic population projections?</a:t>
            </a:r>
          </a:p>
          <a:p>
            <a:pPr eaLnBrk="1" hangingPunct="1"/>
            <a:endParaRPr lang="en-US" b="1" i="1" dirty="0">
              <a:latin typeface="Century Gothic" pitchFamily="34" charset="0"/>
            </a:endParaRPr>
          </a:p>
        </p:txBody>
      </p:sp>
      <p:pic>
        <p:nvPicPr>
          <p:cNvPr id="2" name="Picture 1"/>
          <p:cNvPicPr>
            <a:picLocks noChangeAspect="1"/>
          </p:cNvPicPr>
          <p:nvPr/>
        </p:nvPicPr>
        <p:blipFill>
          <a:blip r:embed="rId3"/>
          <a:stretch>
            <a:fillRect/>
          </a:stretch>
        </p:blipFill>
        <p:spPr>
          <a:xfrm>
            <a:off x="3729690" y="5285451"/>
            <a:ext cx="5080000" cy="2567759"/>
          </a:xfrm>
          <a:prstGeom prst="rect">
            <a:avLst/>
          </a:prstGeom>
          <a:ln>
            <a:noFill/>
          </a:ln>
          <a:effectLst>
            <a:outerShdw blurRad="292100" dist="139700" dir="2700000" algn="tl" rotWithShape="0">
              <a:srgbClr val="333333">
                <a:alpha val="65000"/>
              </a:srgbClr>
            </a:outerShdw>
          </a:effectLst>
        </p:spPr>
      </p:pic>
      <p:pic>
        <p:nvPicPr>
          <p:cNvPr id="4" name="Picture 3"/>
          <p:cNvPicPr>
            <a:picLocks noChangeAspect="1"/>
          </p:cNvPicPr>
          <p:nvPr/>
        </p:nvPicPr>
        <p:blipFill rotWithShape="1">
          <a:blip r:embed="rId4"/>
          <a:srcRect l="9707" t="5185" r="3303" b="6297"/>
          <a:stretch/>
        </p:blipFill>
        <p:spPr>
          <a:xfrm>
            <a:off x="5003799" y="1934944"/>
            <a:ext cx="3302001" cy="332285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751456283"/>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a:xfrm>
            <a:off x="1103313" y="679450"/>
            <a:ext cx="7340600" cy="506413"/>
          </a:xfrm>
          <a:noFill/>
        </p:spPr>
        <p:txBody>
          <a:bodyPr lIns="0" tIns="0" rIns="0" bIns="0"/>
          <a:lstStyle/>
          <a:p>
            <a:pPr eaLnBrk="1" hangingPunct="1"/>
            <a:r>
              <a:rPr lang="en-GB" sz="2500" b="1" dirty="0" smtClean="0">
                <a:solidFill>
                  <a:srgbClr val="333300"/>
                </a:solidFill>
                <a:latin typeface="Century Gothic" pitchFamily="34" charset="0"/>
              </a:rPr>
              <a:t>The problem: SSFs do not scale up to RSFs</a:t>
            </a:r>
            <a:endParaRPr lang="en-US" sz="2500" b="1" dirty="0" smtClean="0">
              <a:solidFill>
                <a:srgbClr val="333300"/>
              </a:solidFill>
              <a:latin typeface="Century Gothic" pitchFamily="34" charset="0"/>
            </a:endParaRPr>
          </a:p>
        </p:txBody>
      </p:sp>
      <p:sp>
        <p:nvSpPr>
          <p:cNvPr id="30" name="Rectangle 29"/>
          <p:cNvSpPr/>
          <p:nvPr/>
        </p:nvSpPr>
        <p:spPr>
          <a:xfrm>
            <a:off x="169016" y="2309759"/>
            <a:ext cx="8708283" cy="2308324"/>
          </a:xfrm>
          <a:prstGeom prst="rect">
            <a:avLst/>
          </a:prstGeom>
        </p:spPr>
        <p:txBody>
          <a:bodyPr wrap="square">
            <a:spAutoFit/>
          </a:bodyPr>
          <a:lstStyle/>
          <a:p>
            <a:pPr algn="l" eaLnBrk="1" hangingPunct="1"/>
            <a:r>
              <a:rPr lang="en-US" b="1" dirty="0">
                <a:latin typeface="Century Gothic" pitchFamily="34" charset="0"/>
              </a:rPr>
              <a:t>A correctly formulated framework of movement must work </a:t>
            </a:r>
            <a:r>
              <a:rPr lang="en-US" b="1" dirty="0" smtClean="0">
                <a:latin typeface="Century Gothic" pitchFamily="34" charset="0"/>
              </a:rPr>
              <a:t>across scales</a:t>
            </a:r>
            <a:r>
              <a:rPr lang="en-US" b="1" dirty="0">
                <a:latin typeface="Century Gothic" pitchFamily="34" charset="0"/>
              </a:rPr>
              <a:t>, such that, when the microscopic rules of individual movement are scaled up in space </a:t>
            </a:r>
            <a:r>
              <a:rPr lang="en-US" b="1" dirty="0" smtClean="0">
                <a:latin typeface="Century Gothic" pitchFamily="34" charset="0"/>
              </a:rPr>
              <a:t>and time</a:t>
            </a:r>
            <a:r>
              <a:rPr lang="en-US" b="1" dirty="0">
                <a:latin typeface="Century Gothic" pitchFamily="34" charset="0"/>
              </a:rPr>
              <a:t>, they give rise to the </a:t>
            </a:r>
            <a:r>
              <a:rPr lang="en-US" b="1" dirty="0" smtClean="0">
                <a:latin typeface="Century Gothic" pitchFamily="34" charset="0"/>
              </a:rPr>
              <a:t>macroscopic </a:t>
            </a:r>
            <a:r>
              <a:rPr lang="en-US" b="1" dirty="0">
                <a:latin typeface="Century Gothic" pitchFamily="34" charset="0"/>
              </a:rPr>
              <a:t>distribution of a population. </a:t>
            </a:r>
            <a:endParaRPr lang="en-US" b="1" dirty="0" smtClean="0">
              <a:latin typeface="Century Gothic" pitchFamily="34" charset="0"/>
            </a:endParaRPr>
          </a:p>
          <a:p>
            <a:pPr algn="l" eaLnBrk="1" hangingPunct="1"/>
            <a:endParaRPr lang="en-US" b="1" dirty="0">
              <a:latin typeface="Century Gothic" pitchFamily="34" charset="0"/>
            </a:endParaRPr>
          </a:p>
          <a:p>
            <a:pPr algn="l" eaLnBrk="1" hangingPunct="1"/>
            <a:r>
              <a:rPr lang="en-US" b="1" dirty="0" smtClean="0">
                <a:latin typeface="Century Gothic" pitchFamily="34" charset="0"/>
              </a:rPr>
              <a:t>However</a:t>
            </a:r>
            <a:r>
              <a:rPr lang="en-US" b="1" dirty="0">
                <a:latin typeface="Century Gothic" pitchFamily="34" charset="0"/>
              </a:rPr>
              <a:t>, there is </a:t>
            </a:r>
            <a:r>
              <a:rPr lang="en-US" b="1" dirty="0" smtClean="0">
                <a:latin typeface="Century Gothic" pitchFamily="34" charset="0"/>
              </a:rPr>
              <a:t>now both analytical </a:t>
            </a:r>
            <a:r>
              <a:rPr lang="en-US" b="1" dirty="0">
                <a:latin typeface="Century Gothic" pitchFamily="34" charset="0"/>
              </a:rPr>
              <a:t>and </a:t>
            </a:r>
            <a:r>
              <a:rPr lang="en-US" b="1" dirty="0" smtClean="0">
                <a:latin typeface="Century Gothic" pitchFamily="34" charset="0"/>
              </a:rPr>
              <a:t>numerical </a:t>
            </a:r>
            <a:r>
              <a:rPr lang="en-US" b="1" dirty="0">
                <a:latin typeface="Century Gothic" pitchFamily="34" charset="0"/>
              </a:rPr>
              <a:t>evidence that the</a:t>
            </a:r>
          </a:p>
          <a:p>
            <a:pPr algn="l" eaLnBrk="1" hangingPunct="1"/>
            <a:r>
              <a:rPr lang="en-US" b="1" dirty="0">
                <a:latin typeface="Century Gothic" pitchFamily="34" charset="0"/>
              </a:rPr>
              <a:t>steady-state distribution generated from SSFs does not match the spatial predictions of the </a:t>
            </a:r>
            <a:r>
              <a:rPr lang="en-US" b="1" dirty="0" smtClean="0">
                <a:latin typeface="Century Gothic" pitchFamily="34" charset="0"/>
              </a:rPr>
              <a:t>RSF fitted </a:t>
            </a:r>
            <a:r>
              <a:rPr lang="en-US" b="1" dirty="0">
                <a:latin typeface="Century Gothic" pitchFamily="34" charset="0"/>
              </a:rPr>
              <a:t>to the same data</a:t>
            </a:r>
            <a:r>
              <a:rPr lang="en-US" b="1" dirty="0" smtClean="0">
                <a:latin typeface="Century Gothic" pitchFamily="34" charset="0"/>
              </a:rPr>
              <a:t>.</a:t>
            </a:r>
            <a:endParaRPr lang="en-US" b="1" i="1" dirty="0">
              <a:latin typeface="Century Gothic" pitchFamily="34" charset="0"/>
            </a:endParaRPr>
          </a:p>
        </p:txBody>
      </p:sp>
      <p:pic>
        <p:nvPicPr>
          <p:cNvPr id="2" name="Picture 1"/>
          <p:cNvPicPr>
            <a:picLocks noChangeAspect="1"/>
          </p:cNvPicPr>
          <p:nvPr/>
        </p:nvPicPr>
        <p:blipFill rotWithShape="1">
          <a:blip r:embed="rId2"/>
          <a:srcRect l="7869" t="18876" r="10714"/>
          <a:stretch/>
        </p:blipFill>
        <p:spPr>
          <a:xfrm rot="21184942">
            <a:off x="3057632" y="4756954"/>
            <a:ext cx="6086501" cy="275357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694750422"/>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a:xfrm>
            <a:off x="1103313" y="679450"/>
            <a:ext cx="7340600" cy="506413"/>
          </a:xfrm>
          <a:noFill/>
        </p:spPr>
        <p:txBody>
          <a:bodyPr lIns="0" tIns="0" rIns="0" bIns="0"/>
          <a:lstStyle/>
          <a:p>
            <a:pPr eaLnBrk="1" hangingPunct="1"/>
            <a:r>
              <a:rPr lang="en-GB" sz="2500" b="1" dirty="0" smtClean="0">
                <a:solidFill>
                  <a:srgbClr val="333300"/>
                </a:solidFill>
                <a:latin typeface="Century Gothic" pitchFamily="34" charset="0"/>
              </a:rPr>
              <a:t>The solution: MCMC as a model of movement</a:t>
            </a:r>
            <a:endParaRPr lang="en-US" sz="2500" b="1" dirty="0" smtClean="0">
              <a:solidFill>
                <a:srgbClr val="333300"/>
              </a:solidFill>
              <a:latin typeface="Century Gothic" pitchFamily="34" charset="0"/>
            </a:endParaRPr>
          </a:p>
        </p:txBody>
      </p:sp>
      <p:sp>
        <p:nvSpPr>
          <p:cNvPr id="30" name="Rectangle 29"/>
          <p:cNvSpPr/>
          <p:nvPr/>
        </p:nvSpPr>
        <p:spPr>
          <a:xfrm>
            <a:off x="169016" y="2170059"/>
            <a:ext cx="8746383" cy="2031325"/>
          </a:xfrm>
          <a:prstGeom prst="rect">
            <a:avLst/>
          </a:prstGeom>
        </p:spPr>
        <p:txBody>
          <a:bodyPr wrap="square">
            <a:spAutoFit/>
          </a:bodyPr>
          <a:lstStyle/>
          <a:p>
            <a:pPr algn="l" eaLnBrk="1" hangingPunct="1"/>
            <a:r>
              <a:rPr lang="en-US" b="1" dirty="0" smtClean="0">
                <a:latin typeface="Century Gothic" pitchFamily="34" charset="0"/>
              </a:rPr>
              <a:t>Step 1 towards a solution: Acknowledge that the habitat preference function estimated at individual level (Step Selection) is not the same as the population level function (Resource Selection).  </a:t>
            </a:r>
          </a:p>
          <a:p>
            <a:pPr algn="l" eaLnBrk="1" hangingPunct="1"/>
            <a:endParaRPr lang="en-US" b="1" dirty="0">
              <a:latin typeface="Century Gothic" pitchFamily="34" charset="0"/>
            </a:endParaRPr>
          </a:p>
          <a:p>
            <a:pPr algn="l" eaLnBrk="1" hangingPunct="1"/>
            <a:r>
              <a:rPr lang="en-US" b="1" dirty="0" smtClean="0">
                <a:latin typeface="Century Gothic" pitchFamily="34" charset="0"/>
              </a:rPr>
              <a:t>Step 2 towards a solution: Use an algorithm for step selection that scales appropriately. </a:t>
            </a:r>
          </a:p>
          <a:p>
            <a:pPr eaLnBrk="1" hangingPunct="1"/>
            <a:endParaRPr lang="en-US" b="1" i="1" dirty="0">
              <a:latin typeface="Century Gothic" pitchFamily="34" charset="0"/>
            </a:endParaRPr>
          </a:p>
        </p:txBody>
      </p:sp>
      <p:pic>
        <p:nvPicPr>
          <p:cNvPr id="3" name="Picture 2"/>
          <p:cNvPicPr>
            <a:picLocks noChangeAspect="1"/>
          </p:cNvPicPr>
          <p:nvPr/>
        </p:nvPicPr>
        <p:blipFill>
          <a:blip r:embed="rId2"/>
          <a:stretch>
            <a:fillRect/>
          </a:stretch>
        </p:blipFill>
        <p:spPr>
          <a:xfrm>
            <a:off x="1130300" y="4035714"/>
            <a:ext cx="6680200" cy="2822286"/>
          </a:xfrm>
          <a:prstGeom prst="rect">
            <a:avLst/>
          </a:prstGeom>
          <a:ln>
            <a:noFill/>
          </a:ln>
          <a:effectLst>
            <a:outerShdw blurRad="292100" dist="139700" dir="2700000" algn="tl" rotWithShape="0">
              <a:srgbClr val="333333">
                <a:alpha val="65000"/>
              </a:srgbClr>
            </a:outerShdw>
          </a:effectLst>
        </p:spPr>
      </p:pic>
      <p:grpSp>
        <p:nvGrpSpPr>
          <p:cNvPr id="5" name="Group 4"/>
          <p:cNvGrpSpPr/>
          <p:nvPr/>
        </p:nvGrpSpPr>
        <p:grpSpPr>
          <a:xfrm>
            <a:off x="997939" y="6213586"/>
            <a:ext cx="7904136" cy="644414"/>
            <a:chOff x="997939" y="6213586"/>
            <a:chExt cx="7904136" cy="644414"/>
          </a:xfrm>
        </p:grpSpPr>
        <p:sp>
          <p:nvSpPr>
            <p:cNvPr id="4" name="Freeform 3"/>
            <p:cNvSpPr/>
            <p:nvPr/>
          </p:nvSpPr>
          <p:spPr>
            <a:xfrm>
              <a:off x="2406650" y="6318250"/>
              <a:ext cx="5111750" cy="457200"/>
            </a:xfrm>
            <a:custGeom>
              <a:avLst/>
              <a:gdLst>
                <a:gd name="connsiteX0" fmla="*/ 2241550 w 5111750"/>
                <a:gd name="connsiteY0" fmla="*/ 0 h 457200"/>
                <a:gd name="connsiteX1" fmla="*/ 2247900 w 5111750"/>
                <a:gd name="connsiteY1" fmla="*/ 241300 h 457200"/>
                <a:gd name="connsiteX2" fmla="*/ 0 w 5111750"/>
                <a:gd name="connsiteY2" fmla="*/ 234950 h 457200"/>
                <a:gd name="connsiteX3" fmla="*/ 6350 w 5111750"/>
                <a:gd name="connsiteY3" fmla="*/ 457200 h 457200"/>
                <a:gd name="connsiteX4" fmla="*/ 1212850 w 5111750"/>
                <a:gd name="connsiteY4" fmla="*/ 444500 h 457200"/>
                <a:gd name="connsiteX5" fmla="*/ 1219200 w 5111750"/>
                <a:gd name="connsiteY5" fmla="*/ 234950 h 457200"/>
                <a:gd name="connsiteX6" fmla="*/ 5105400 w 5111750"/>
                <a:gd name="connsiteY6" fmla="*/ 247650 h 457200"/>
                <a:gd name="connsiteX7" fmla="*/ 5111750 w 5111750"/>
                <a:gd name="connsiteY7" fmla="*/ 57150 h 457200"/>
                <a:gd name="connsiteX8" fmla="*/ 2241550 w 5111750"/>
                <a:gd name="connsiteY8" fmla="*/ 63500 h 457200"/>
                <a:gd name="connsiteX9" fmla="*/ 2241550 w 5111750"/>
                <a:gd name="connsiteY9" fmla="*/ 6350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11750" h="457200">
                  <a:moveTo>
                    <a:pt x="2241550" y="0"/>
                  </a:moveTo>
                  <a:lnTo>
                    <a:pt x="2247900" y="241300"/>
                  </a:lnTo>
                  <a:lnTo>
                    <a:pt x="0" y="234950"/>
                  </a:lnTo>
                  <a:lnTo>
                    <a:pt x="6350" y="457200"/>
                  </a:lnTo>
                  <a:lnTo>
                    <a:pt x="1212850" y="444500"/>
                  </a:lnTo>
                  <a:lnTo>
                    <a:pt x="1219200" y="234950"/>
                  </a:lnTo>
                  <a:lnTo>
                    <a:pt x="5105400" y="247650"/>
                  </a:lnTo>
                  <a:lnTo>
                    <a:pt x="5111750" y="57150"/>
                  </a:lnTo>
                  <a:lnTo>
                    <a:pt x="2241550" y="63500"/>
                  </a:lnTo>
                  <a:lnTo>
                    <a:pt x="2241550" y="63500"/>
                  </a:lnTo>
                </a:path>
              </a:pathLst>
            </a:custGeom>
            <a:solidFill>
              <a:srgbClr val="FFFF00">
                <a:alpha val="26000"/>
              </a:srgbClr>
            </a:solidFill>
            <a:ln>
              <a:no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 name="Left Arrow 1"/>
            <p:cNvSpPr/>
            <p:nvPr/>
          </p:nvSpPr>
          <p:spPr>
            <a:xfrm>
              <a:off x="7862555" y="6213586"/>
              <a:ext cx="1039520" cy="644414"/>
            </a:xfrm>
            <a:prstGeom prst="leftArrow">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7" name="Left Arrow 6"/>
            <p:cNvSpPr/>
            <p:nvPr/>
          </p:nvSpPr>
          <p:spPr>
            <a:xfrm rot="10800000">
              <a:off x="997939" y="6213586"/>
              <a:ext cx="1039520" cy="644414"/>
            </a:xfrm>
            <a:prstGeom prst="leftArrow">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34655746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idx="4294967295"/>
          </p:nvPr>
        </p:nvSpPr>
        <p:spPr>
          <a:xfrm>
            <a:off x="1242595" y="300054"/>
            <a:ext cx="7340600" cy="506413"/>
          </a:xfrm>
          <a:noFill/>
        </p:spPr>
        <p:txBody>
          <a:bodyPr lIns="0" tIns="0" rIns="0" bIns="0"/>
          <a:lstStyle/>
          <a:p>
            <a:pPr eaLnBrk="1" hangingPunct="1"/>
            <a:r>
              <a:rPr lang="en-GB" sz="2500" b="1" dirty="0" smtClean="0">
                <a:solidFill>
                  <a:srgbClr val="333300"/>
                </a:solidFill>
                <a:latin typeface="Century Gothic" pitchFamily="34" charset="0"/>
              </a:rPr>
              <a:t>The solution: MCMC as a model of movement</a:t>
            </a:r>
            <a:endParaRPr lang="en-US" sz="2500" b="1" dirty="0" smtClean="0">
              <a:solidFill>
                <a:srgbClr val="333300"/>
              </a:solidFill>
              <a:latin typeface="Century Gothic" pitchFamily="34" charset="0"/>
            </a:endParaRPr>
          </a:p>
        </p:txBody>
      </p:sp>
      <p:pic>
        <p:nvPicPr>
          <p:cNvPr id="2" name="Picture 1"/>
          <p:cNvPicPr>
            <a:picLocks noChangeAspect="1"/>
          </p:cNvPicPr>
          <p:nvPr/>
        </p:nvPicPr>
        <p:blipFill>
          <a:blip r:embed="rId2">
            <a:clrChange>
              <a:clrFrom>
                <a:srgbClr val="FFFFFF"/>
              </a:clrFrom>
              <a:clrTo>
                <a:srgbClr val="FFFFFF">
                  <a:alpha val="0"/>
                </a:srgbClr>
              </a:clrTo>
            </a:clrChange>
          </a:blip>
          <a:stretch>
            <a:fillRect/>
          </a:stretch>
        </p:blipFill>
        <p:spPr>
          <a:xfrm>
            <a:off x="0" y="1381303"/>
            <a:ext cx="3486208" cy="4343328"/>
          </a:xfrm>
          <a:prstGeom prst="rect">
            <a:avLst/>
          </a:prstGeom>
        </p:spPr>
      </p:pic>
      <p:pic>
        <p:nvPicPr>
          <p:cNvPr id="5" name="Picture 4"/>
          <p:cNvPicPr>
            <a:picLocks noChangeAspect="1"/>
          </p:cNvPicPr>
          <p:nvPr/>
        </p:nvPicPr>
        <p:blipFill rotWithShape="1">
          <a:blip r:embed="rId3"/>
          <a:srcRect l="46245" t="11830" r="29825" b="55348"/>
          <a:stretch/>
        </p:blipFill>
        <p:spPr>
          <a:xfrm>
            <a:off x="7901517" y="883593"/>
            <a:ext cx="939800" cy="1289050"/>
          </a:xfrm>
          <a:prstGeom prst="rect">
            <a:avLst/>
          </a:prstGeom>
        </p:spPr>
      </p:pic>
      <p:pic>
        <p:nvPicPr>
          <p:cNvPr id="6" name="Picture 5"/>
          <p:cNvPicPr>
            <a:picLocks noChangeAspect="1"/>
          </p:cNvPicPr>
          <p:nvPr/>
        </p:nvPicPr>
        <p:blipFill>
          <a:blip r:embed="rId4"/>
          <a:stretch>
            <a:fillRect/>
          </a:stretch>
        </p:blipFill>
        <p:spPr>
          <a:xfrm>
            <a:off x="6872817" y="889943"/>
            <a:ext cx="971550" cy="1295400"/>
          </a:xfrm>
          <a:prstGeom prst="rect">
            <a:avLst/>
          </a:prstGeom>
        </p:spPr>
      </p:pic>
      <p:sp>
        <p:nvSpPr>
          <p:cNvPr id="9" name="Rectangle 8"/>
          <p:cNvSpPr/>
          <p:nvPr/>
        </p:nvSpPr>
        <p:spPr>
          <a:xfrm>
            <a:off x="3498850" y="1711209"/>
            <a:ext cx="5499100" cy="4524316"/>
          </a:xfrm>
          <a:prstGeom prst="rect">
            <a:avLst/>
          </a:prstGeom>
        </p:spPr>
        <p:txBody>
          <a:bodyPr wrap="square">
            <a:spAutoFit/>
          </a:bodyPr>
          <a:lstStyle/>
          <a:p>
            <a:pPr algn="l" eaLnBrk="1" hangingPunct="1"/>
            <a:r>
              <a:rPr lang="en-US" sz="1600" b="1" dirty="0" smtClean="0">
                <a:latin typeface="Century Gothic" pitchFamily="34" charset="0"/>
              </a:rPr>
              <a:t>Advantages:</a:t>
            </a:r>
          </a:p>
          <a:p>
            <a:pPr algn="l" eaLnBrk="1" hangingPunct="1"/>
            <a:endParaRPr lang="en-US" sz="1600" b="1" dirty="0">
              <a:latin typeface="Century Gothic" pitchFamily="34" charset="0"/>
            </a:endParaRPr>
          </a:p>
          <a:p>
            <a:pPr marL="342900" indent="-342900" algn="l" eaLnBrk="1" hangingPunct="1">
              <a:buAutoNum type="arabicParenR"/>
            </a:pPr>
            <a:r>
              <a:rPr lang="en-US" sz="1600" b="1" dirty="0" smtClean="0">
                <a:latin typeface="Century Gothic" pitchFamily="34" charset="0"/>
              </a:rPr>
              <a:t>Resolves the disagreement between RSF &amp; SSFs</a:t>
            </a:r>
          </a:p>
          <a:p>
            <a:pPr marL="342900" indent="-342900" algn="l" eaLnBrk="1" hangingPunct="1">
              <a:buAutoNum type="arabicParenR"/>
            </a:pPr>
            <a:endParaRPr lang="en-US" sz="1600" b="1" dirty="0" smtClean="0">
              <a:latin typeface="Century Gothic" pitchFamily="34" charset="0"/>
            </a:endParaRPr>
          </a:p>
          <a:p>
            <a:pPr marL="342900" indent="-342900" algn="l" eaLnBrk="1" hangingPunct="1">
              <a:buAutoNum type="arabicParenR"/>
            </a:pPr>
            <a:r>
              <a:rPr lang="en-US" sz="1600" b="1" dirty="0" smtClean="0">
                <a:latin typeface="Century Gothic" pitchFamily="34" charset="0"/>
              </a:rPr>
              <a:t>Can use very broad range of realistic movement models</a:t>
            </a:r>
          </a:p>
          <a:p>
            <a:pPr marL="342900" indent="-342900" algn="l" eaLnBrk="1" hangingPunct="1">
              <a:buAutoNum type="arabicParenR"/>
            </a:pPr>
            <a:endParaRPr lang="en-US" sz="1600" b="1" dirty="0">
              <a:latin typeface="Century Gothic" pitchFamily="34" charset="0"/>
            </a:endParaRPr>
          </a:p>
          <a:p>
            <a:pPr marL="342900" indent="-342900" algn="l" eaLnBrk="1" hangingPunct="1">
              <a:buAutoNum type="arabicParenR"/>
            </a:pPr>
            <a:r>
              <a:rPr lang="en-US" sz="1600" b="1" dirty="0" smtClean="0">
                <a:latin typeface="Century Gothic" pitchFamily="34" charset="0"/>
              </a:rPr>
              <a:t>Could estimate movement parameters while controlling for effect of environment (</a:t>
            </a:r>
            <a:r>
              <a:rPr lang="en-US" sz="1600" b="1" dirty="0" smtClean="0">
                <a:solidFill>
                  <a:schemeClr val="accent5">
                    <a:lumMod val="60000"/>
                    <a:lumOff val="40000"/>
                  </a:schemeClr>
                </a:solidFill>
                <a:latin typeface="Century Gothic" pitchFamily="34" charset="0"/>
              </a:rPr>
              <a:t>unlike current state-space approaches</a:t>
            </a:r>
            <a:r>
              <a:rPr lang="en-US" sz="1600" b="1" dirty="0" smtClean="0">
                <a:latin typeface="Century Gothic" pitchFamily="34" charset="0"/>
              </a:rPr>
              <a:t>)</a:t>
            </a:r>
          </a:p>
          <a:p>
            <a:pPr marL="342900" indent="-342900" algn="l" eaLnBrk="1" hangingPunct="1">
              <a:buAutoNum type="arabicParenR"/>
            </a:pPr>
            <a:endParaRPr lang="en-US" sz="1600" b="1" dirty="0">
              <a:latin typeface="Century Gothic" pitchFamily="34" charset="0"/>
            </a:endParaRPr>
          </a:p>
          <a:p>
            <a:pPr marL="342900" indent="-342900" algn="l" eaLnBrk="1" hangingPunct="1">
              <a:buAutoNum type="arabicParenR"/>
            </a:pPr>
            <a:r>
              <a:rPr lang="en-US" sz="1600" b="1" dirty="0" smtClean="0">
                <a:latin typeface="Century Gothic" pitchFamily="34" charset="0"/>
              </a:rPr>
              <a:t>Could tell us what aspects of individual movement matter for population distribution</a:t>
            </a:r>
          </a:p>
          <a:p>
            <a:pPr marL="342900" indent="-342900" algn="l" eaLnBrk="1" hangingPunct="1">
              <a:buAutoNum type="arabicParenR"/>
            </a:pPr>
            <a:endParaRPr lang="en-US" sz="1600" b="1" dirty="0">
              <a:latin typeface="Century Gothic" pitchFamily="34" charset="0"/>
            </a:endParaRPr>
          </a:p>
          <a:p>
            <a:pPr marL="342900" indent="-342900" algn="l" eaLnBrk="1" hangingPunct="1">
              <a:buAutoNum type="arabicParenR"/>
            </a:pPr>
            <a:r>
              <a:rPr lang="en-US" sz="1600" b="1" dirty="0" smtClean="0">
                <a:latin typeface="Century Gothic" pitchFamily="34" charset="0"/>
              </a:rPr>
              <a:t>May allow joint inference for transect and telemetry data</a:t>
            </a:r>
          </a:p>
          <a:p>
            <a:pPr marL="342900" indent="-342900" algn="l" eaLnBrk="1" hangingPunct="1">
              <a:buAutoNum type="arabicParenR"/>
            </a:pPr>
            <a:endParaRPr lang="en-US" sz="1600" b="1" dirty="0" smtClean="0">
              <a:latin typeface="Century Gothic" pitchFamily="34" charset="0"/>
            </a:endParaRPr>
          </a:p>
          <a:p>
            <a:pPr eaLnBrk="1" hangingPunct="1"/>
            <a:endParaRPr lang="en-US" sz="1600" b="1" i="1" dirty="0">
              <a:latin typeface="Century Gothic" pitchFamily="34" charset="0"/>
            </a:endParaRPr>
          </a:p>
        </p:txBody>
      </p:sp>
      <p:sp>
        <p:nvSpPr>
          <p:cNvPr id="10" name="TextBox 9"/>
          <p:cNvSpPr txBox="1"/>
          <p:nvPr/>
        </p:nvSpPr>
        <p:spPr>
          <a:xfrm>
            <a:off x="1649874" y="6146800"/>
            <a:ext cx="5723466" cy="830997"/>
          </a:xfrm>
          <a:prstGeom prst="rect">
            <a:avLst/>
          </a:prstGeom>
          <a:solidFill>
            <a:schemeClr val="bg1"/>
          </a:solidFill>
          <a:effectLst>
            <a:outerShdw blurRad="50800" dist="38100" dir="2700000" algn="tl" rotWithShape="0">
              <a:prstClr val="black">
                <a:alpha val="40000"/>
              </a:prstClr>
            </a:outerShdw>
          </a:effectLst>
        </p:spPr>
        <p:txBody>
          <a:bodyPr wrap="square" rtlCol="0">
            <a:spAutoFit/>
          </a:bodyPr>
          <a:lstStyle/>
          <a:p>
            <a:pPr algn="l"/>
            <a:r>
              <a:rPr lang="en-US" sz="1200" dirty="0" err="1" smtClean="0"/>
              <a:t>Michelot</a:t>
            </a:r>
            <a:r>
              <a:rPr lang="en-US" sz="1200" dirty="0" smtClean="0"/>
              <a:t>, T., Blackwell, P. &amp; Matthiopoulos, J.  </a:t>
            </a:r>
            <a:r>
              <a:rPr lang="en-US" sz="1200" dirty="0" smtClean="0"/>
              <a:t>(In </a:t>
            </a:r>
            <a:r>
              <a:rPr lang="en-US" sz="1200" dirty="0" smtClean="0"/>
              <a:t>prep.</a:t>
            </a:r>
            <a:r>
              <a:rPr lang="en-US" sz="1200" dirty="0" smtClean="0"/>
              <a:t>) Linking resource selection and step selection models for habitat preferences in animals. </a:t>
            </a:r>
            <a:endParaRPr lang="en-US" sz="1200" dirty="0" smtClean="0"/>
          </a:p>
          <a:p>
            <a:endParaRPr lang="en-US" sz="1200" dirty="0"/>
          </a:p>
          <a:p>
            <a:endParaRPr lang="en-US" sz="1200" dirty="0"/>
          </a:p>
        </p:txBody>
      </p:sp>
    </p:spTree>
    <p:extLst>
      <p:ext uri="{BB962C8B-B14F-4D97-AF65-F5344CB8AC3E}">
        <p14:creationId xmlns:p14="http://schemas.microsoft.com/office/powerpoint/2010/main" val="2666205712"/>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smtClean="0"/>
              <a:t>How are population dynamics shaped by habitat?</a:t>
            </a:r>
            <a:endParaRPr lang="en-US" sz="4000" dirty="0"/>
          </a:p>
        </p:txBody>
      </p:sp>
      <p:sp>
        <p:nvSpPr>
          <p:cNvPr id="3" name="Title 1"/>
          <p:cNvSpPr txBox="1">
            <a:spLocks/>
          </p:cNvSpPr>
          <p:nvPr/>
        </p:nvSpPr>
        <p:spPr>
          <a:xfrm>
            <a:off x="728140" y="3936999"/>
            <a:ext cx="7754713" cy="1477273"/>
          </a:xfrm>
          <a:prstGeom prst="rect">
            <a:avLst/>
          </a:prstGeom>
        </p:spPr>
        <p:txBody>
          <a:bodyPr vert="horz" lIns="91440" tIns="45720" rIns="91440" bIns="45720" rtlCol="0" anchor="b">
            <a:noAutofit/>
          </a:bodyPr>
          <a:lstStyle>
            <a:lvl1pPr algn="ctr" defTabSz="914400" rtl="0" eaLnBrk="1" latinLnBrk="0" hangingPunct="1">
              <a:spcBef>
                <a:spcPct val="0"/>
              </a:spcBef>
              <a:buNone/>
              <a:defRPr sz="5400" b="0" kern="1200" cap="none" baseline="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800" dirty="0" smtClean="0"/>
              <a:t> </a:t>
            </a:r>
            <a:endParaRPr lang="en-US" sz="2800" dirty="0"/>
          </a:p>
        </p:txBody>
      </p:sp>
      <p:pic>
        <p:nvPicPr>
          <p:cNvPr id="4" name="Picture 3"/>
          <p:cNvPicPr>
            <a:picLocks noChangeAspect="1"/>
          </p:cNvPicPr>
          <p:nvPr/>
        </p:nvPicPr>
        <p:blipFill>
          <a:blip r:embed="rId2"/>
          <a:stretch>
            <a:fillRect/>
          </a:stretch>
        </p:blipFill>
        <p:spPr>
          <a:xfrm>
            <a:off x="3415533" y="3994151"/>
            <a:ext cx="2300617" cy="1439998"/>
          </a:xfrm>
          <a:prstGeom prst="rect">
            <a:avLst/>
          </a:prstGeom>
          <a:ln>
            <a:noFill/>
          </a:ln>
          <a:effectLst/>
        </p:spPr>
      </p:pic>
    </p:spTree>
    <p:extLst>
      <p:ext uri="{BB962C8B-B14F-4D97-AF65-F5344CB8AC3E}">
        <p14:creationId xmlns:p14="http://schemas.microsoft.com/office/powerpoint/2010/main" val="3462276795"/>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a:xfrm>
            <a:off x="1103313" y="679450"/>
            <a:ext cx="7340600" cy="506413"/>
          </a:xfrm>
          <a:noFill/>
        </p:spPr>
        <p:txBody>
          <a:bodyPr lIns="0" tIns="0" rIns="0" bIns="0"/>
          <a:lstStyle/>
          <a:p>
            <a:pPr eaLnBrk="1" hangingPunct="1"/>
            <a:r>
              <a:rPr lang="en-GB" sz="2500" b="1" dirty="0" smtClean="0">
                <a:solidFill>
                  <a:srgbClr val="333300"/>
                </a:solidFill>
                <a:latin typeface="Century Gothic" pitchFamily="34" charset="0"/>
              </a:rPr>
              <a:t>The method</a:t>
            </a:r>
            <a:endParaRPr lang="en-US" sz="2500" b="1" dirty="0" smtClean="0">
              <a:solidFill>
                <a:srgbClr val="333300"/>
              </a:solidFill>
              <a:latin typeface="Century Gothic" pitchFamily="34" charset="0"/>
            </a:endParaRPr>
          </a:p>
        </p:txBody>
      </p:sp>
      <p:pic>
        <p:nvPicPr>
          <p:cNvPr id="7065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b="57387"/>
          <a:stretch/>
        </p:blipFill>
        <p:spPr bwMode="auto">
          <a:xfrm rot="21285810">
            <a:off x="3801589" y="1730198"/>
            <a:ext cx="4822936" cy="2178758"/>
          </a:xfrm>
          <a:prstGeom prst="flowChartDocumen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7" name="Diagram 6"/>
          <p:cNvGraphicFramePr/>
          <p:nvPr>
            <p:extLst>
              <p:ext uri="{D42A27DB-BD31-4B8C-83A1-F6EECF244321}">
                <p14:modId xmlns:p14="http://schemas.microsoft.com/office/powerpoint/2010/main" val="445549443"/>
              </p:ext>
            </p:extLst>
          </p:nvPr>
        </p:nvGraphicFramePr>
        <p:xfrm>
          <a:off x="346739" y="2133600"/>
          <a:ext cx="2352011" cy="457834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Picture 2"/>
          <p:cNvPicPr>
            <a:picLocks noChangeAspect="1"/>
          </p:cNvPicPr>
          <p:nvPr/>
        </p:nvPicPr>
        <p:blipFill rotWithShape="1">
          <a:blip r:embed="rId8"/>
          <a:srcRect l="3309" r="2941" b="14216"/>
          <a:stretch/>
        </p:blipFill>
        <p:spPr>
          <a:xfrm>
            <a:off x="3311345" y="3566282"/>
            <a:ext cx="5457718" cy="1774832"/>
          </a:xfrm>
          <a:prstGeom prst="rect">
            <a:avLst/>
          </a:prstGeom>
          <a:ln>
            <a:noFill/>
          </a:ln>
          <a:effectLst>
            <a:outerShdw blurRad="292100" dist="139700" dir="2700000" algn="tl" rotWithShape="0">
              <a:srgbClr val="333333">
                <a:alpha val="65000"/>
              </a:srgbClr>
            </a:outerShdw>
          </a:effectLst>
        </p:spPr>
      </p:pic>
      <p:pic>
        <p:nvPicPr>
          <p:cNvPr id="8" name="Picture 7"/>
          <p:cNvPicPr>
            <a:picLocks noChangeAspect="1"/>
          </p:cNvPicPr>
          <p:nvPr/>
        </p:nvPicPr>
        <p:blipFill>
          <a:blip r:embed="rId9"/>
          <a:stretch>
            <a:fillRect/>
          </a:stretch>
        </p:blipFill>
        <p:spPr>
          <a:xfrm>
            <a:off x="4854563" y="5418002"/>
            <a:ext cx="2300617" cy="1439998"/>
          </a:xfrm>
          <a:prstGeom prst="rect">
            <a:avLst/>
          </a:prstGeom>
          <a:ln>
            <a:noFill/>
          </a:ln>
          <a:effectLst/>
        </p:spPr>
      </p:pic>
    </p:spTree>
    <p:extLst>
      <p:ext uri="{BB962C8B-B14F-4D97-AF65-F5344CB8AC3E}">
        <p14:creationId xmlns:p14="http://schemas.microsoft.com/office/powerpoint/2010/main" val="1851231659"/>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idx="4294967295"/>
          </p:nvPr>
        </p:nvSpPr>
        <p:spPr>
          <a:xfrm>
            <a:off x="0" y="177800"/>
            <a:ext cx="9144000" cy="506413"/>
          </a:xfrm>
          <a:noFill/>
        </p:spPr>
        <p:txBody>
          <a:bodyPr lIns="0" tIns="0" rIns="0" bIns="0"/>
          <a:lstStyle/>
          <a:p>
            <a:pPr eaLnBrk="1" hangingPunct="1"/>
            <a:r>
              <a:rPr lang="en-GB" sz="2500" b="1" dirty="0" smtClean="0">
                <a:solidFill>
                  <a:srgbClr val="333300"/>
                </a:solidFill>
                <a:latin typeface="Century Gothic" pitchFamily="34" charset="0"/>
              </a:rPr>
              <a:t>The method: </a:t>
            </a:r>
            <a:r>
              <a:rPr lang="en-GB" sz="2500" b="1" dirty="0" err="1" smtClean="0">
                <a:solidFill>
                  <a:srgbClr val="333300"/>
                </a:solidFill>
                <a:latin typeface="Century Gothic" pitchFamily="34" charset="0"/>
              </a:rPr>
              <a:t>Meanfield</a:t>
            </a:r>
            <a:r>
              <a:rPr lang="en-GB" sz="2500" b="1" dirty="0" smtClean="0">
                <a:solidFill>
                  <a:srgbClr val="333300"/>
                </a:solidFill>
                <a:latin typeface="Century Gothic" pitchFamily="34" charset="0"/>
              </a:rPr>
              <a:t> and spatial predictions of </a:t>
            </a:r>
            <a:r>
              <a:rPr lang="en-GB" sz="2500" b="1" i="1" dirty="0" smtClean="0">
                <a:solidFill>
                  <a:srgbClr val="333300"/>
                </a:solidFill>
                <a:latin typeface="Century Gothic" pitchFamily="34" charset="0"/>
              </a:rPr>
              <a:t>r</a:t>
            </a:r>
            <a:r>
              <a:rPr lang="en-GB" sz="2500" b="1" dirty="0" smtClean="0">
                <a:solidFill>
                  <a:srgbClr val="333300"/>
                </a:solidFill>
                <a:latin typeface="Century Gothic" pitchFamily="34" charset="0"/>
              </a:rPr>
              <a:t> and </a:t>
            </a:r>
            <a:r>
              <a:rPr lang="en-GB" sz="2500" b="1" i="1" dirty="0" smtClean="0">
                <a:solidFill>
                  <a:srgbClr val="333300"/>
                </a:solidFill>
                <a:latin typeface="Century Gothic" pitchFamily="34" charset="0"/>
              </a:rPr>
              <a:t>K</a:t>
            </a:r>
            <a:endParaRPr lang="en-US" sz="2500" b="1" dirty="0" smtClean="0">
              <a:solidFill>
                <a:srgbClr val="333300"/>
              </a:solidFill>
              <a:latin typeface="Century Gothic" pitchFamily="34" charset="0"/>
            </a:endParaRPr>
          </a:p>
        </p:txBody>
      </p:sp>
      <p:sp>
        <p:nvSpPr>
          <p:cNvPr id="2" name="Rectangle 3"/>
          <p:cNvSpPr>
            <a:spLocks noChangeArrowheads="1"/>
          </p:cNvSpPr>
          <p:nvPr/>
        </p:nvSpPr>
        <p:spPr bwMode="auto">
          <a:xfrm>
            <a:off x="0" y="-138499"/>
            <a:ext cx="65" cy="276999"/>
          </a:xfrm>
          <a:prstGeom prst="rect">
            <a:avLst/>
          </a:prstGeom>
          <a:solidFill>
            <a:srgbClr val="E1E2E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grpSp>
        <p:nvGrpSpPr>
          <p:cNvPr id="7" name="Group 6"/>
          <p:cNvGrpSpPr/>
          <p:nvPr/>
        </p:nvGrpSpPr>
        <p:grpSpPr>
          <a:xfrm>
            <a:off x="0" y="1066800"/>
            <a:ext cx="5018088" cy="4178300"/>
            <a:chOff x="0" y="1066800"/>
            <a:chExt cx="5018088" cy="4178300"/>
          </a:xfrm>
        </p:grpSpPr>
        <p:graphicFrame>
          <p:nvGraphicFramePr>
            <p:cNvPr id="3" name="Object 2"/>
            <p:cNvGraphicFramePr>
              <a:graphicFrameLocks noChangeAspect="1"/>
            </p:cNvGraphicFramePr>
            <p:nvPr>
              <p:extLst>
                <p:ext uri="{D42A27DB-BD31-4B8C-83A1-F6EECF244321}">
                  <p14:modId xmlns:p14="http://schemas.microsoft.com/office/powerpoint/2010/main" val="1660610604"/>
                </p:ext>
              </p:extLst>
            </p:nvPr>
          </p:nvGraphicFramePr>
          <p:xfrm>
            <a:off x="0" y="2390775"/>
            <a:ext cx="5018088" cy="2854325"/>
          </p:xfrm>
          <a:graphic>
            <a:graphicData uri="http://schemas.openxmlformats.org/presentationml/2006/ole">
              <mc:AlternateContent xmlns:mc="http://schemas.openxmlformats.org/markup-compatibility/2006">
                <mc:Choice xmlns:v="urn:schemas-microsoft-com:vml" Requires="v">
                  <p:oleObj spid="_x0000_s147867" name="Document" r:id="rId3" imgW="6096000" imgH="3467100" progId="Word.Document.12">
                    <p:embed/>
                  </p:oleObj>
                </mc:Choice>
                <mc:Fallback>
                  <p:oleObj name="Document" r:id="rId3" imgW="6096000" imgH="3467100" progId="Word.Document.12">
                    <p:embed/>
                    <p:pic>
                      <p:nvPicPr>
                        <p:cNvPr id="0" name=""/>
                        <p:cNvPicPr/>
                        <p:nvPr/>
                      </p:nvPicPr>
                      <p:blipFill>
                        <a:blip r:embed="rId4"/>
                        <a:stretch>
                          <a:fillRect/>
                        </a:stretch>
                      </p:blipFill>
                      <p:spPr>
                        <a:xfrm>
                          <a:off x="0" y="2390775"/>
                          <a:ext cx="5018088" cy="2854325"/>
                        </a:xfrm>
                        <a:prstGeom prst="rect">
                          <a:avLst/>
                        </a:prstGeom>
                      </p:spPr>
                    </p:pic>
                  </p:oleObj>
                </mc:Fallback>
              </mc:AlternateContent>
            </a:graphicData>
          </a:graphic>
        </p:graphicFrame>
        <p:pic>
          <p:nvPicPr>
            <p:cNvPr id="4" name="Picture 3"/>
            <p:cNvPicPr>
              <a:picLocks noChangeAspect="1"/>
            </p:cNvPicPr>
            <p:nvPr/>
          </p:nvPicPr>
          <p:blipFill>
            <a:blip r:embed="rId5"/>
            <a:stretch>
              <a:fillRect/>
            </a:stretch>
          </p:blipFill>
          <p:spPr>
            <a:xfrm>
              <a:off x="2220435" y="1066800"/>
              <a:ext cx="1991731" cy="1356783"/>
            </a:xfrm>
            <a:prstGeom prst="rect">
              <a:avLst/>
            </a:prstGeom>
          </p:spPr>
        </p:pic>
        <p:sp>
          <p:nvSpPr>
            <p:cNvPr id="8" name="Rectangle 7"/>
            <p:cNvSpPr/>
            <p:nvPr/>
          </p:nvSpPr>
          <p:spPr>
            <a:xfrm>
              <a:off x="324558" y="1251425"/>
              <a:ext cx="1919110" cy="923330"/>
            </a:xfrm>
            <a:prstGeom prst="rect">
              <a:avLst/>
            </a:prstGeom>
          </p:spPr>
          <p:txBody>
            <a:bodyPr wrap="square">
              <a:spAutoFit/>
            </a:bodyPr>
            <a:lstStyle/>
            <a:p>
              <a:pPr eaLnBrk="1" hangingPunct="1"/>
              <a:r>
                <a:rPr lang="en-US" b="1" dirty="0" smtClean="0">
                  <a:latin typeface="Century Gothic" pitchFamily="34" charset="0"/>
                </a:rPr>
                <a:t>Population growth rate</a:t>
              </a:r>
            </a:p>
            <a:p>
              <a:pPr eaLnBrk="1" hangingPunct="1"/>
              <a:endParaRPr lang="en-US" b="1" i="1" dirty="0">
                <a:latin typeface="Century Gothic" pitchFamily="34" charset="0"/>
              </a:endParaRPr>
            </a:p>
          </p:txBody>
        </p:sp>
      </p:grpSp>
      <p:pic>
        <p:nvPicPr>
          <p:cNvPr id="9" name="Picture 8"/>
          <p:cNvPicPr>
            <a:picLocks noChangeAspect="1"/>
          </p:cNvPicPr>
          <p:nvPr/>
        </p:nvPicPr>
        <p:blipFill rotWithShape="1">
          <a:blip r:embed="rId6"/>
          <a:srcRect l="3309" r="2941" b="14216"/>
          <a:stretch/>
        </p:blipFill>
        <p:spPr>
          <a:xfrm>
            <a:off x="1746490" y="5031124"/>
            <a:ext cx="6333737" cy="2059710"/>
          </a:xfrm>
          <a:prstGeom prst="rect">
            <a:avLst/>
          </a:prstGeom>
          <a:ln>
            <a:noFill/>
          </a:ln>
          <a:effectLst>
            <a:outerShdw blurRad="292100" dist="139700" dir="2700000" algn="tl" rotWithShape="0">
              <a:srgbClr val="333333">
                <a:alpha val="65000"/>
              </a:srgbClr>
            </a:outerShdw>
          </a:effectLst>
        </p:spPr>
      </p:pic>
      <p:grpSp>
        <p:nvGrpSpPr>
          <p:cNvPr id="12" name="Group 11"/>
          <p:cNvGrpSpPr/>
          <p:nvPr/>
        </p:nvGrpSpPr>
        <p:grpSpPr>
          <a:xfrm>
            <a:off x="4473047" y="1109133"/>
            <a:ext cx="5201115" cy="4218517"/>
            <a:chOff x="4473047" y="1109133"/>
            <a:chExt cx="5201115" cy="4218517"/>
          </a:xfrm>
        </p:grpSpPr>
        <p:graphicFrame>
          <p:nvGraphicFramePr>
            <p:cNvPr id="5" name="Object 4"/>
            <p:cNvGraphicFramePr>
              <a:graphicFrameLocks noChangeAspect="1"/>
            </p:cNvGraphicFramePr>
            <p:nvPr>
              <p:extLst>
                <p:ext uri="{D42A27DB-BD31-4B8C-83A1-F6EECF244321}">
                  <p14:modId xmlns:p14="http://schemas.microsoft.com/office/powerpoint/2010/main" val="3951622993"/>
                </p:ext>
              </p:extLst>
            </p:nvPr>
          </p:nvGraphicFramePr>
          <p:xfrm>
            <a:off x="4473047" y="2293938"/>
            <a:ext cx="5201115" cy="3033712"/>
          </p:xfrm>
          <a:graphic>
            <a:graphicData uri="http://schemas.openxmlformats.org/presentationml/2006/ole">
              <mc:AlternateContent xmlns:mc="http://schemas.openxmlformats.org/markup-compatibility/2006">
                <mc:Choice xmlns:v="urn:schemas-microsoft-com:vml" Requires="v">
                  <p:oleObj spid="_x0000_s147868" name="Document" r:id="rId7" imgW="6096000" imgH="3556000" progId="Word.Document.12">
                    <p:embed/>
                  </p:oleObj>
                </mc:Choice>
                <mc:Fallback>
                  <p:oleObj name="Document" r:id="rId7" imgW="6096000" imgH="3556000" progId="Word.Document.12">
                    <p:embed/>
                    <p:pic>
                      <p:nvPicPr>
                        <p:cNvPr id="0" name=""/>
                        <p:cNvPicPr/>
                        <p:nvPr/>
                      </p:nvPicPr>
                      <p:blipFill>
                        <a:blip r:embed="rId8"/>
                        <a:stretch>
                          <a:fillRect/>
                        </a:stretch>
                      </p:blipFill>
                      <p:spPr>
                        <a:xfrm>
                          <a:off x="4473047" y="2293938"/>
                          <a:ext cx="5201115" cy="3033712"/>
                        </a:xfrm>
                        <a:prstGeom prst="rect">
                          <a:avLst/>
                        </a:prstGeom>
                      </p:spPr>
                    </p:pic>
                  </p:oleObj>
                </mc:Fallback>
              </mc:AlternateContent>
            </a:graphicData>
          </a:graphic>
        </p:graphicFrame>
        <p:pic>
          <p:nvPicPr>
            <p:cNvPr id="6" name="Picture 5" descr="http://img.docstoccdn.com/thumb/orig/108710997.png"/>
            <p:cNvPicPr>
              <a:picLocks noChangeAspect="1" noChangeArrowheads="1"/>
            </p:cNvPicPr>
            <p:nvPr/>
          </p:nvPicPr>
          <p:blipFill rotWithShape="1">
            <a:blip r:embed="rId9" cstate="print">
              <a:extLst>
                <a:ext uri="{BEBA8EAE-BF5A-486C-A8C5-ECC9F3942E4B}">
                  <a14:imgProps xmlns:a14="http://schemas.microsoft.com/office/drawing/2010/main">
                    <a14:imgLayer r:embed="rId10">
                      <a14:imgEffect>
                        <a14:backgroundRemoval t="10000" b="90000" l="10000" r="90000"/>
                      </a14:imgEffect>
                    </a14:imgLayer>
                  </a14:imgProps>
                </a:ext>
                <a:ext uri="{28A0092B-C50C-407E-A947-70E740481C1C}">
                  <a14:useLocalDpi xmlns:a14="http://schemas.microsoft.com/office/drawing/2010/main" val="0"/>
                </a:ext>
              </a:extLst>
            </a:blip>
            <a:srcRect l="18697" t="12569" r="25522" b="7430"/>
            <a:stretch/>
          </p:blipFill>
          <p:spPr bwMode="auto">
            <a:xfrm>
              <a:off x="7417570" y="1109133"/>
              <a:ext cx="1370831" cy="1474508"/>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p:cNvSpPr/>
            <p:nvPr/>
          </p:nvSpPr>
          <p:spPr>
            <a:xfrm>
              <a:off x="4758267" y="1386893"/>
              <a:ext cx="2429933" cy="646331"/>
            </a:xfrm>
            <a:prstGeom prst="rect">
              <a:avLst/>
            </a:prstGeom>
          </p:spPr>
          <p:txBody>
            <a:bodyPr wrap="square">
              <a:spAutoFit/>
            </a:bodyPr>
            <a:lstStyle/>
            <a:p>
              <a:pPr eaLnBrk="1" hangingPunct="1"/>
              <a:r>
                <a:rPr lang="en-US" b="1" dirty="0" smtClean="0">
                  <a:latin typeface="Century Gothic" pitchFamily="34" charset="0"/>
                </a:rPr>
                <a:t>Carrying capacity</a:t>
              </a:r>
            </a:p>
            <a:p>
              <a:pPr eaLnBrk="1" hangingPunct="1"/>
              <a:endParaRPr lang="en-US" b="1" i="1" dirty="0">
                <a:latin typeface="Century Gothic" pitchFamily="34" charset="0"/>
              </a:endParaRPr>
            </a:p>
          </p:txBody>
        </p:sp>
      </p:grpSp>
    </p:spTree>
    <p:extLst>
      <p:ext uri="{BB962C8B-B14F-4D97-AF65-F5344CB8AC3E}">
        <p14:creationId xmlns:p14="http://schemas.microsoft.com/office/powerpoint/2010/main" val="369608126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a:xfrm>
            <a:off x="959380" y="662517"/>
            <a:ext cx="7340600" cy="1009297"/>
          </a:xfrm>
          <a:noFill/>
        </p:spPr>
        <p:txBody>
          <a:bodyPr lIns="0" tIns="0" rIns="0" bIns="0"/>
          <a:lstStyle/>
          <a:p>
            <a:pPr eaLnBrk="1" hangingPunct="1"/>
            <a:r>
              <a:rPr lang="en-GB" sz="2800" b="1" dirty="0" smtClean="0">
                <a:solidFill>
                  <a:srgbClr val="333300"/>
                </a:solidFill>
                <a:latin typeface="Century Gothic" pitchFamily="34" charset="0"/>
              </a:rPr>
              <a:t>A tidier taxonomy of questions</a:t>
            </a:r>
            <a:endParaRPr lang="en-US" sz="2800" b="1" dirty="0" smtClean="0">
              <a:solidFill>
                <a:srgbClr val="333300"/>
              </a:solidFill>
              <a:latin typeface="Century Gothic" pitchFamily="34" charset="0"/>
            </a:endParaRPr>
          </a:p>
        </p:txBody>
      </p:sp>
      <p:sp>
        <p:nvSpPr>
          <p:cNvPr id="30" name="Rectangle 29"/>
          <p:cNvSpPr/>
          <p:nvPr/>
        </p:nvSpPr>
        <p:spPr>
          <a:xfrm>
            <a:off x="3021694" y="2112990"/>
            <a:ext cx="3057373" cy="369332"/>
          </a:xfrm>
          <a:prstGeom prst="rect">
            <a:avLst/>
          </a:prstGeom>
        </p:spPr>
        <p:txBody>
          <a:bodyPr wrap="square">
            <a:spAutoFit/>
          </a:bodyPr>
          <a:lstStyle/>
          <a:p>
            <a:pPr algn="l" eaLnBrk="1" hangingPunct="1"/>
            <a:r>
              <a:rPr lang="en-US" b="1" dirty="0" smtClean="0">
                <a:latin typeface="Century Gothic" pitchFamily="34" charset="0"/>
              </a:rPr>
              <a:t>How does habitat shape:</a:t>
            </a:r>
          </a:p>
        </p:txBody>
      </p:sp>
      <p:grpSp>
        <p:nvGrpSpPr>
          <p:cNvPr id="3" name="Group 2"/>
          <p:cNvGrpSpPr/>
          <p:nvPr/>
        </p:nvGrpSpPr>
        <p:grpSpPr>
          <a:xfrm>
            <a:off x="728132" y="2563033"/>
            <a:ext cx="2188225" cy="3176013"/>
            <a:chOff x="5055469" y="1522440"/>
            <a:chExt cx="2188225" cy="3176013"/>
          </a:xfrm>
        </p:grpSpPr>
        <p:pic>
          <p:nvPicPr>
            <p:cNvPr id="6" name="Picture 5"/>
            <p:cNvPicPr>
              <a:picLocks noChangeAspect="1"/>
            </p:cNvPicPr>
            <p:nvPr/>
          </p:nvPicPr>
          <p:blipFill rotWithShape="1">
            <a:blip r:embed="rId3"/>
            <a:srcRect r="42754"/>
            <a:stretch/>
          </p:blipFill>
          <p:spPr>
            <a:xfrm>
              <a:off x="5384606" y="2525187"/>
              <a:ext cx="1587694" cy="2173266"/>
            </a:xfrm>
            <a:prstGeom prst="rect">
              <a:avLst/>
            </a:prstGeom>
            <a:ln>
              <a:noFill/>
            </a:ln>
            <a:effectLst>
              <a:outerShdw blurRad="292100" dist="139700" dir="2700000" algn="tl" rotWithShape="0">
                <a:srgbClr val="333333">
                  <a:alpha val="65000"/>
                </a:srgbClr>
              </a:outerShdw>
            </a:effectLst>
          </p:spPr>
        </p:pic>
        <p:sp>
          <p:nvSpPr>
            <p:cNvPr id="8" name="Rectangle 7"/>
            <p:cNvSpPr/>
            <p:nvPr/>
          </p:nvSpPr>
          <p:spPr>
            <a:xfrm>
              <a:off x="5055469" y="1522440"/>
              <a:ext cx="2188225" cy="646331"/>
            </a:xfrm>
            <a:prstGeom prst="rect">
              <a:avLst/>
            </a:prstGeom>
          </p:spPr>
          <p:txBody>
            <a:bodyPr wrap="square">
              <a:spAutoFit/>
            </a:bodyPr>
            <a:lstStyle/>
            <a:p>
              <a:pPr eaLnBrk="1" hangingPunct="1"/>
              <a:r>
                <a:rPr lang="en-US" b="1" dirty="0" smtClean="0">
                  <a:latin typeface="Century Gothic" pitchFamily="34" charset="0"/>
                </a:rPr>
                <a:t>Individual </a:t>
              </a:r>
              <a:r>
                <a:rPr lang="en-US" b="1" dirty="0" err="1" smtClean="0">
                  <a:latin typeface="Century Gothic" pitchFamily="34" charset="0"/>
                </a:rPr>
                <a:t>behaviour</a:t>
              </a:r>
              <a:endParaRPr lang="en-US" b="1" dirty="0" smtClean="0">
                <a:latin typeface="Century Gothic" pitchFamily="34" charset="0"/>
              </a:endParaRPr>
            </a:p>
          </p:txBody>
        </p:sp>
      </p:grpSp>
      <p:grpSp>
        <p:nvGrpSpPr>
          <p:cNvPr id="4" name="Group 3"/>
          <p:cNvGrpSpPr/>
          <p:nvPr/>
        </p:nvGrpSpPr>
        <p:grpSpPr>
          <a:xfrm>
            <a:off x="3733802" y="2565959"/>
            <a:ext cx="1827564" cy="2825192"/>
            <a:chOff x="6197601" y="2464358"/>
            <a:chExt cx="1827564" cy="2825192"/>
          </a:xfrm>
        </p:grpSpPr>
        <p:pic>
          <p:nvPicPr>
            <p:cNvPr id="5" name="Picture 4"/>
            <p:cNvPicPr>
              <a:picLocks noChangeAspect="1"/>
            </p:cNvPicPr>
            <p:nvPr/>
          </p:nvPicPr>
          <p:blipFill rotWithShape="1">
            <a:blip r:embed="rId4">
              <a:clrChange>
                <a:clrFrom>
                  <a:srgbClr val="FFFFFF"/>
                </a:clrFrom>
                <a:clrTo>
                  <a:srgbClr val="FFFFFF">
                    <a:alpha val="0"/>
                  </a:srgbClr>
                </a:clrTo>
              </a:clrChange>
            </a:blip>
            <a:srcRect l="65215" t="19391" r="14793" b="29216"/>
            <a:stretch/>
          </p:blipFill>
          <p:spPr>
            <a:xfrm>
              <a:off x="6197601" y="3454399"/>
              <a:ext cx="1827564" cy="1835151"/>
            </a:xfrm>
            <a:prstGeom prst="rect">
              <a:avLst/>
            </a:prstGeom>
            <a:ln>
              <a:noFill/>
            </a:ln>
            <a:effectLst>
              <a:outerShdw blurRad="292100" dist="139700" dir="2700000" algn="tl" rotWithShape="0">
                <a:srgbClr val="333333">
                  <a:alpha val="65000"/>
                </a:srgbClr>
              </a:outerShdw>
            </a:effectLst>
          </p:spPr>
        </p:pic>
        <p:sp>
          <p:nvSpPr>
            <p:cNvPr id="9" name="Rectangle 8"/>
            <p:cNvSpPr/>
            <p:nvPr/>
          </p:nvSpPr>
          <p:spPr>
            <a:xfrm>
              <a:off x="6443133" y="2464358"/>
              <a:ext cx="1130078" cy="646331"/>
            </a:xfrm>
            <a:prstGeom prst="rect">
              <a:avLst/>
            </a:prstGeom>
          </p:spPr>
          <p:txBody>
            <a:bodyPr wrap="square">
              <a:spAutoFit/>
            </a:bodyPr>
            <a:lstStyle/>
            <a:p>
              <a:pPr eaLnBrk="1" hangingPunct="1"/>
              <a:r>
                <a:rPr lang="en-US" b="1" dirty="0" smtClean="0">
                  <a:latin typeface="Century Gothic" pitchFamily="34" charset="0"/>
                </a:rPr>
                <a:t>Space use</a:t>
              </a:r>
            </a:p>
          </p:txBody>
        </p:sp>
      </p:grpSp>
      <p:sp>
        <p:nvSpPr>
          <p:cNvPr id="17" name="Rectangle 16"/>
          <p:cNvSpPr/>
          <p:nvPr/>
        </p:nvSpPr>
        <p:spPr>
          <a:xfrm>
            <a:off x="4655760" y="5423458"/>
            <a:ext cx="3057373" cy="1200329"/>
          </a:xfrm>
          <a:prstGeom prst="rect">
            <a:avLst/>
          </a:prstGeom>
        </p:spPr>
        <p:txBody>
          <a:bodyPr wrap="square">
            <a:spAutoFit/>
          </a:bodyPr>
          <a:lstStyle/>
          <a:p>
            <a:pPr algn="l" eaLnBrk="1" hangingPunct="1"/>
            <a:r>
              <a:rPr lang="en-US" b="1" dirty="0" smtClean="0">
                <a:latin typeface="Century Gothic" pitchFamily="34" charset="0"/>
              </a:rPr>
              <a:t>How can I achieve a better sample size by combining transect and telemetry data?</a:t>
            </a:r>
          </a:p>
        </p:txBody>
      </p:sp>
      <p:sp>
        <p:nvSpPr>
          <p:cNvPr id="18" name="Rectangle 17"/>
          <p:cNvSpPr/>
          <p:nvPr/>
        </p:nvSpPr>
        <p:spPr>
          <a:xfrm>
            <a:off x="6086627" y="2976592"/>
            <a:ext cx="3057373" cy="923330"/>
          </a:xfrm>
          <a:prstGeom prst="rect">
            <a:avLst/>
          </a:prstGeom>
        </p:spPr>
        <p:txBody>
          <a:bodyPr wrap="square">
            <a:spAutoFit/>
          </a:bodyPr>
          <a:lstStyle/>
          <a:p>
            <a:pPr algn="l" eaLnBrk="1" hangingPunct="1"/>
            <a:r>
              <a:rPr lang="en-US" b="1" dirty="0" smtClean="0">
                <a:latin typeface="Century Gothic" pitchFamily="34" charset="0"/>
              </a:rPr>
              <a:t>How can we relate spatial observations to the niche of a species?</a:t>
            </a:r>
          </a:p>
        </p:txBody>
      </p:sp>
      <p:sp>
        <p:nvSpPr>
          <p:cNvPr id="21" name="Rectangle 20"/>
          <p:cNvSpPr/>
          <p:nvPr/>
        </p:nvSpPr>
        <p:spPr>
          <a:xfrm>
            <a:off x="1463828" y="5380672"/>
            <a:ext cx="3057373" cy="1477328"/>
          </a:xfrm>
          <a:prstGeom prst="rect">
            <a:avLst/>
          </a:prstGeom>
        </p:spPr>
        <p:txBody>
          <a:bodyPr wrap="square">
            <a:spAutoFit/>
          </a:bodyPr>
          <a:lstStyle/>
          <a:p>
            <a:pPr algn="l" eaLnBrk="1" hangingPunct="1"/>
            <a:r>
              <a:rPr lang="en-US" b="1" dirty="0" smtClean="0">
                <a:latin typeface="Century Gothic" pitchFamily="34" charset="0"/>
              </a:rPr>
              <a:t>Can we speed up statistical inference in movement ecology to deal with increasing data sets?</a:t>
            </a:r>
          </a:p>
        </p:txBody>
      </p:sp>
    </p:spTree>
    <p:extLst>
      <p:ext uri="{BB962C8B-B14F-4D97-AF65-F5344CB8AC3E}">
        <p14:creationId xmlns:p14="http://schemas.microsoft.com/office/powerpoint/2010/main" val="4023405104"/>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idx="4294967295"/>
          </p:nvPr>
        </p:nvSpPr>
        <p:spPr>
          <a:xfrm>
            <a:off x="0" y="177800"/>
            <a:ext cx="9144000" cy="506413"/>
          </a:xfrm>
          <a:noFill/>
        </p:spPr>
        <p:txBody>
          <a:bodyPr lIns="0" tIns="0" rIns="0" bIns="0"/>
          <a:lstStyle/>
          <a:p>
            <a:pPr eaLnBrk="1" hangingPunct="1"/>
            <a:r>
              <a:rPr lang="en-GB" sz="2500" b="1" dirty="0" smtClean="0">
                <a:solidFill>
                  <a:srgbClr val="333300"/>
                </a:solidFill>
                <a:latin typeface="Century Gothic" pitchFamily="34" charset="0"/>
              </a:rPr>
              <a:t>The method: Applications to sparrow conservation</a:t>
            </a:r>
            <a:endParaRPr lang="en-US" sz="2500" b="1" dirty="0" smtClean="0">
              <a:solidFill>
                <a:srgbClr val="333300"/>
              </a:solidFill>
              <a:latin typeface="Century Gothic" pitchFamily="34" charset="0"/>
            </a:endParaRPr>
          </a:p>
        </p:txBody>
      </p:sp>
      <p:sp>
        <p:nvSpPr>
          <p:cNvPr id="2" name="Rectangle 3"/>
          <p:cNvSpPr>
            <a:spLocks noChangeArrowheads="1"/>
          </p:cNvSpPr>
          <p:nvPr/>
        </p:nvSpPr>
        <p:spPr bwMode="auto">
          <a:xfrm>
            <a:off x="0" y="-138499"/>
            <a:ext cx="65" cy="276999"/>
          </a:xfrm>
          <a:prstGeom prst="rect">
            <a:avLst/>
          </a:prstGeom>
          <a:solidFill>
            <a:srgbClr val="E1E2E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pic>
        <p:nvPicPr>
          <p:cNvPr id="18" name="Picture 17"/>
          <p:cNvPicPr>
            <a:picLocks noChangeAspect="1"/>
          </p:cNvPicPr>
          <p:nvPr/>
        </p:nvPicPr>
        <p:blipFill>
          <a:blip r:embed="rId2"/>
          <a:stretch>
            <a:fillRect/>
          </a:stretch>
        </p:blipFill>
        <p:spPr>
          <a:xfrm>
            <a:off x="2586548" y="1185334"/>
            <a:ext cx="4427088" cy="4241799"/>
          </a:xfrm>
          <a:prstGeom prst="rect">
            <a:avLst/>
          </a:prstGeom>
          <a:ln>
            <a:noFill/>
          </a:ln>
          <a:effectLst>
            <a:outerShdw blurRad="292100" dist="139700" dir="2700000" algn="tl" rotWithShape="0">
              <a:srgbClr val="333333">
                <a:alpha val="65000"/>
              </a:srgbClr>
            </a:outerShdw>
          </a:effectLst>
        </p:spPr>
      </p:pic>
      <p:sp>
        <p:nvSpPr>
          <p:cNvPr id="17" name="TextBox 16"/>
          <p:cNvSpPr txBox="1"/>
          <p:nvPr/>
        </p:nvSpPr>
        <p:spPr>
          <a:xfrm>
            <a:off x="2243667" y="6146800"/>
            <a:ext cx="5723466" cy="830997"/>
          </a:xfrm>
          <a:prstGeom prst="rect">
            <a:avLst/>
          </a:prstGeom>
          <a:solidFill>
            <a:schemeClr val="bg1"/>
          </a:solidFill>
          <a:effectLst>
            <a:outerShdw blurRad="50800" dist="38100" dir="2700000" algn="tl" rotWithShape="0">
              <a:prstClr val="black">
                <a:alpha val="40000"/>
              </a:prstClr>
            </a:outerShdw>
          </a:effectLst>
        </p:spPr>
        <p:txBody>
          <a:bodyPr wrap="square" rtlCol="0">
            <a:spAutoFit/>
          </a:bodyPr>
          <a:lstStyle/>
          <a:p>
            <a:pPr algn="l"/>
            <a:r>
              <a:rPr lang="en-US" sz="1200" dirty="0" smtClean="0"/>
              <a:t>Matthiopoulos, J., Field, C. &amp; McLeod, R. (In review) Habitat models accurately predict population change in nature. </a:t>
            </a:r>
          </a:p>
          <a:p>
            <a:endParaRPr lang="en-US" sz="1200" dirty="0"/>
          </a:p>
          <a:p>
            <a:endParaRPr lang="en-US" sz="1200" dirty="0"/>
          </a:p>
        </p:txBody>
      </p:sp>
      <p:pic>
        <p:nvPicPr>
          <p:cNvPr id="10" name="Picture 9"/>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Lst>
          </a:blip>
          <a:stretch>
            <a:fillRect/>
          </a:stretch>
        </p:blipFill>
        <p:spPr>
          <a:xfrm>
            <a:off x="647447" y="1071282"/>
            <a:ext cx="3109512" cy="1748367"/>
          </a:xfrm>
          <a:prstGeom prst="rect">
            <a:avLst/>
          </a:prstGeom>
        </p:spPr>
      </p:pic>
    </p:spTree>
    <p:extLst>
      <p:ext uri="{BB962C8B-B14F-4D97-AF65-F5344CB8AC3E}">
        <p14:creationId xmlns:p14="http://schemas.microsoft.com/office/powerpoint/2010/main" val="3676450005"/>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idx="4294967295"/>
          </p:nvPr>
        </p:nvSpPr>
        <p:spPr>
          <a:xfrm>
            <a:off x="0" y="177800"/>
            <a:ext cx="9144000" cy="506413"/>
          </a:xfrm>
          <a:noFill/>
        </p:spPr>
        <p:txBody>
          <a:bodyPr lIns="0" tIns="0" rIns="0" bIns="0"/>
          <a:lstStyle/>
          <a:p>
            <a:pPr eaLnBrk="1" hangingPunct="1"/>
            <a:r>
              <a:rPr lang="en-GB" sz="2500" b="1" dirty="0" smtClean="0">
                <a:solidFill>
                  <a:srgbClr val="333300"/>
                </a:solidFill>
                <a:latin typeface="Century Gothic" pitchFamily="34" charset="0"/>
              </a:rPr>
              <a:t>The method: Applications to sparrow conservation</a:t>
            </a:r>
            <a:endParaRPr lang="en-US" sz="2500" b="1" dirty="0" smtClean="0">
              <a:solidFill>
                <a:srgbClr val="333300"/>
              </a:solidFill>
              <a:latin typeface="Century Gothic" pitchFamily="34" charset="0"/>
            </a:endParaRPr>
          </a:p>
        </p:txBody>
      </p:sp>
      <p:sp>
        <p:nvSpPr>
          <p:cNvPr id="2" name="Rectangle 3"/>
          <p:cNvSpPr>
            <a:spLocks noChangeArrowheads="1"/>
          </p:cNvSpPr>
          <p:nvPr/>
        </p:nvSpPr>
        <p:spPr bwMode="auto">
          <a:xfrm>
            <a:off x="0" y="-138499"/>
            <a:ext cx="65" cy="276999"/>
          </a:xfrm>
          <a:prstGeom prst="rect">
            <a:avLst/>
          </a:prstGeom>
          <a:solidFill>
            <a:srgbClr val="E1E2E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pic>
        <p:nvPicPr>
          <p:cNvPr id="3" name="Picture 2"/>
          <p:cNvPicPr>
            <a:picLocks noChangeAspect="1"/>
          </p:cNvPicPr>
          <p:nvPr/>
        </p:nvPicPr>
        <p:blipFill>
          <a:blip r:embed="rId2"/>
          <a:stretch>
            <a:fillRect/>
          </a:stretch>
        </p:blipFill>
        <p:spPr>
          <a:xfrm>
            <a:off x="2263636" y="1041400"/>
            <a:ext cx="5059811" cy="4848040"/>
          </a:xfrm>
          <a:prstGeom prst="rect">
            <a:avLst/>
          </a:prstGeom>
          <a:ln>
            <a:noFill/>
          </a:ln>
          <a:effectLst>
            <a:outerShdw blurRad="292100" dist="139700" dir="2700000" algn="tl" rotWithShape="0">
              <a:srgbClr val="333333">
                <a:alpha val="65000"/>
              </a:srgbClr>
            </a:outerShdw>
          </a:effectLst>
        </p:spPr>
      </p:pic>
      <p:pic>
        <p:nvPicPr>
          <p:cNvPr id="10" name="Picture 9"/>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Lst>
          </a:blip>
          <a:stretch>
            <a:fillRect/>
          </a:stretch>
        </p:blipFill>
        <p:spPr>
          <a:xfrm>
            <a:off x="0" y="1205752"/>
            <a:ext cx="3109512" cy="1748367"/>
          </a:xfrm>
          <a:prstGeom prst="rect">
            <a:avLst/>
          </a:prstGeom>
        </p:spPr>
      </p:pic>
      <p:sp>
        <p:nvSpPr>
          <p:cNvPr id="6" name="TextBox 5"/>
          <p:cNvSpPr txBox="1"/>
          <p:nvPr/>
        </p:nvSpPr>
        <p:spPr>
          <a:xfrm>
            <a:off x="2243667" y="6146800"/>
            <a:ext cx="5723466" cy="830997"/>
          </a:xfrm>
          <a:prstGeom prst="rect">
            <a:avLst/>
          </a:prstGeom>
          <a:solidFill>
            <a:schemeClr val="bg1"/>
          </a:solidFill>
          <a:effectLst>
            <a:outerShdw blurRad="50800" dist="38100" dir="2700000" algn="tl" rotWithShape="0">
              <a:prstClr val="black">
                <a:alpha val="40000"/>
              </a:prstClr>
            </a:outerShdw>
          </a:effectLst>
        </p:spPr>
        <p:txBody>
          <a:bodyPr wrap="square" rtlCol="0">
            <a:spAutoFit/>
          </a:bodyPr>
          <a:lstStyle/>
          <a:p>
            <a:pPr algn="l"/>
            <a:r>
              <a:rPr lang="en-US" sz="1200" dirty="0" smtClean="0"/>
              <a:t>Matthiopoulos, J., Field, C. &amp; McLeod, R. (In review) Habitat models accurately predict population change in nature. </a:t>
            </a:r>
          </a:p>
          <a:p>
            <a:endParaRPr lang="en-US" sz="1200" dirty="0"/>
          </a:p>
          <a:p>
            <a:endParaRPr lang="en-US" sz="1200" dirty="0"/>
          </a:p>
        </p:txBody>
      </p:sp>
    </p:spTree>
    <p:extLst>
      <p:ext uri="{BB962C8B-B14F-4D97-AF65-F5344CB8AC3E}">
        <p14:creationId xmlns:p14="http://schemas.microsoft.com/office/powerpoint/2010/main" val="1402160698"/>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clrChange>
              <a:clrFrom>
                <a:srgbClr val="FFFFFF"/>
              </a:clrFrom>
              <a:clrTo>
                <a:srgbClr val="FFFFFF">
                  <a:alpha val="0"/>
                </a:srgbClr>
              </a:clrTo>
            </a:clrChange>
          </a:blip>
          <a:srcRect b="71023"/>
          <a:stretch/>
        </p:blipFill>
        <p:spPr>
          <a:xfrm>
            <a:off x="1756779" y="2225676"/>
            <a:ext cx="5150186" cy="1927224"/>
          </a:xfrm>
          <a:prstGeom prst="rect">
            <a:avLst/>
          </a:prstGeom>
          <a:ln>
            <a:noFill/>
          </a:ln>
          <a:effectLst/>
        </p:spPr>
      </p:pic>
      <p:sp>
        <p:nvSpPr>
          <p:cNvPr id="45058" name="Rectangle 2"/>
          <p:cNvSpPr>
            <a:spLocks noGrp="1" noChangeArrowheads="1"/>
          </p:cNvSpPr>
          <p:nvPr>
            <p:ph type="title"/>
          </p:nvPr>
        </p:nvSpPr>
        <p:spPr>
          <a:xfrm>
            <a:off x="1103313" y="679450"/>
            <a:ext cx="7340600" cy="506413"/>
          </a:xfrm>
          <a:noFill/>
        </p:spPr>
        <p:txBody>
          <a:bodyPr lIns="0" tIns="0" rIns="0" bIns="0"/>
          <a:lstStyle/>
          <a:p>
            <a:pPr eaLnBrk="1" hangingPunct="1"/>
            <a:r>
              <a:rPr lang="en-GB" sz="2500" b="1" dirty="0" smtClean="0">
                <a:solidFill>
                  <a:srgbClr val="333300"/>
                </a:solidFill>
                <a:latin typeface="Century Gothic" pitchFamily="34" charset="0"/>
              </a:rPr>
              <a:t>The method: Parametric approximation of habitat availability by a Gaussian mixture</a:t>
            </a:r>
            <a:endParaRPr lang="en-US" sz="2500" b="1" dirty="0" smtClean="0">
              <a:solidFill>
                <a:srgbClr val="333300"/>
              </a:solidFill>
              <a:latin typeface="Century Gothic" pitchFamily="34" charset="0"/>
            </a:endParaRPr>
          </a:p>
        </p:txBody>
      </p:sp>
      <p:sp>
        <p:nvSpPr>
          <p:cNvPr id="4"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GB"/>
          </a:p>
        </p:txBody>
      </p:sp>
      <p:pic>
        <p:nvPicPr>
          <p:cNvPr id="7" name="Picture 6"/>
          <p:cNvPicPr>
            <a:picLocks noChangeAspect="1"/>
          </p:cNvPicPr>
          <p:nvPr/>
        </p:nvPicPr>
        <p:blipFill rotWithShape="1">
          <a:blip r:embed="rId3">
            <a:clrChange>
              <a:clrFrom>
                <a:srgbClr val="FFFFFF"/>
              </a:clrFrom>
              <a:clrTo>
                <a:srgbClr val="FFFFFF">
                  <a:alpha val="0"/>
                </a:srgbClr>
              </a:clrTo>
            </a:clrChange>
          </a:blip>
          <a:srcRect l="50350" t="66205"/>
          <a:stretch/>
        </p:blipFill>
        <p:spPr>
          <a:xfrm>
            <a:off x="6305550" y="4029625"/>
            <a:ext cx="2235200" cy="1964775"/>
          </a:xfrm>
          <a:prstGeom prst="rect">
            <a:avLst/>
          </a:prstGeom>
          <a:ln>
            <a:noFill/>
          </a:ln>
          <a:effectLst/>
        </p:spPr>
      </p:pic>
      <p:pic>
        <p:nvPicPr>
          <p:cNvPr id="8" name="Picture 7"/>
          <p:cNvPicPr>
            <a:picLocks noChangeAspect="1"/>
          </p:cNvPicPr>
          <p:nvPr/>
        </p:nvPicPr>
        <p:blipFill rotWithShape="1">
          <a:blip r:embed="rId3">
            <a:clrChange>
              <a:clrFrom>
                <a:srgbClr val="FFFFFF"/>
              </a:clrFrom>
              <a:clrTo>
                <a:srgbClr val="FFFFFF">
                  <a:alpha val="0"/>
                </a:srgbClr>
              </a:clrTo>
            </a:clrChange>
          </a:blip>
          <a:srcRect t="66205" r="49650"/>
          <a:stretch/>
        </p:blipFill>
        <p:spPr>
          <a:xfrm>
            <a:off x="546100" y="4025900"/>
            <a:ext cx="2271018" cy="1968500"/>
          </a:xfrm>
          <a:prstGeom prst="rect">
            <a:avLst/>
          </a:prstGeom>
          <a:ln>
            <a:noFill/>
          </a:ln>
          <a:effectLst/>
        </p:spPr>
      </p:pic>
      <p:grpSp>
        <p:nvGrpSpPr>
          <p:cNvPr id="6" name="Group 5"/>
          <p:cNvGrpSpPr/>
          <p:nvPr/>
        </p:nvGrpSpPr>
        <p:grpSpPr>
          <a:xfrm>
            <a:off x="3592513" y="4297710"/>
            <a:ext cx="1869466" cy="2349500"/>
            <a:chOff x="3592513" y="4330700"/>
            <a:chExt cx="1869466" cy="2349500"/>
          </a:xfrm>
        </p:grpSpPr>
        <p:graphicFrame>
          <p:nvGraphicFramePr>
            <p:cNvPr id="3" name="Object 2"/>
            <p:cNvGraphicFramePr>
              <a:graphicFrameLocks noChangeAspect="1"/>
            </p:cNvGraphicFramePr>
            <p:nvPr>
              <p:extLst>
                <p:ext uri="{D42A27DB-BD31-4B8C-83A1-F6EECF244321}">
                  <p14:modId xmlns:p14="http://schemas.microsoft.com/office/powerpoint/2010/main" val="214428198"/>
                </p:ext>
              </p:extLst>
            </p:nvPr>
          </p:nvGraphicFramePr>
          <p:xfrm>
            <a:off x="3592513" y="5718175"/>
            <a:ext cx="1869466" cy="962025"/>
          </p:xfrm>
          <a:graphic>
            <a:graphicData uri="http://schemas.openxmlformats.org/presentationml/2006/ole">
              <mc:AlternateContent xmlns:mc="http://schemas.openxmlformats.org/markup-compatibility/2006">
                <mc:Choice xmlns:v="urn:schemas-microsoft-com:vml" Requires="v">
                  <p:oleObj spid="_x0000_s129313" name="Equation" r:id="rId4" imgW="863600" imgH="444500" progId="Equation.DSMT4">
                    <p:embed/>
                  </p:oleObj>
                </mc:Choice>
                <mc:Fallback>
                  <p:oleObj name="Equation" r:id="rId4" imgW="863600" imgH="444500" progId="Equation.DSMT4">
                    <p:embed/>
                    <p:pic>
                      <p:nvPicPr>
                        <p:cNvPr id="0" name=""/>
                        <p:cNvPicPr/>
                        <p:nvPr/>
                      </p:nvPicPr>
                      <p:blipFill>
                        <a:blip r:embed="rId5"/>
                        <a:stretch>
                          <a:fillRect/>
                        </a:stretch>
                      </p:blipFill>
                      <p:spPr>
                        <a:xfrm>
                          <a:off x="3592513" y="5718175"/>
                          <a:ext cx="1869466" cy="962025"/>
                        </a:xfrm>
                        <a:prstGeom prst="rect">
                          <a:avLst/>
                        </a:prstGeom>
                      </p:spPr>
                    </p:pic>
                  </p:oleObj>
                </mc:Fallback>
              </mc:AlternateContent>
            </a:graphicData>
          </a:graphic>
        </p:graphicFrame>
        <p:pic>
          <p:nvPicPr>
            <p:cNvPr id="5" name="Picture 4"/>
            <p:cNvPicPr>
              <a:picLocks noChangeAspect="1"/>
            </p:cNvPicPr>
            <p:nvPr/>
          </p:nvPicPr>
          <p:blipFill>
            <a:blip r:embed="rId6"/>
            <a:stretch>
              <a:fillRect/>
            </a:stretch>
          </p:blipFill>
          <p:spPr>
            <a:xfrm>
              <a:off x="3622387" y="4330700"/>
              <a:ext cx="1832727" cy="1440000"/>
            </a:xfrm>
            <a:prstGeom prst="rect">
              <a:avLst/>
            </a:prstGeom>
          </p:spPr>
        </p:pic>
      </p:grpSp>
    </p:spTree>
    <p:extLst>
      <p:ext uri="{BB962C8B-B14F-4D97-AF65-F5344CB8AC3E}">
        <p14:creationId xmlns:p14="http://schemas.microsoft.com/office/powerpoint/2010/main" val="302055482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Macintosh HD:Users:jason:Dropbox:2. Science:1. Papers:(2 In progress) Sessility to mobility:Write ups:Figures:Figure 1.pdf"/>
          <p:cNvPicPr/>
          <p:nvPr/>
        </p:nvPicPr>
        <p:blipFill>
          <a:blip r:embed="rId4">
            <a:extLst>
              <a:ext uri="{28A0092B-C50C-407E-A947-70E740481C1C}">
                <a14:useLocalDpi xmlns:a14="http://schemas.microsoft.com/office/drawing/2010/main" val="0"/>
              </a:ext>
            </a:extLst>
          </a:blip>
          <a:srcRect/>
          <a:stretch>
            <a:fillRect/>
          </a:stretch>
        </p:blipFill>
        <p:spPr bwMode="auto">
          <a:xfrm>
            <a:off x="203200" y="774700"/>
            <a:ext cx="4495800" cy="5945505"/>
          </a:xfrm>
          <a:prstGeom prst="rect">
            <a:avLst/>
          </a:prstGeom>
          <a:noFill/>
          <a:ln>
            <a:noFill/>
          </a:ln>
        </p:spPr>
      </p:pic>
      <p:sp>
        <p:nvSpPr>
          <p:cNvPr id="4" name="Rectangle 2"/>
          <p:cNvSpPr txBox="1">
            <a:spLocks noChangeArrowheads="1"/>
          </p:cNvSpPr>
          <p:nvPr/>
        </p:nvSpPr>
        <p:spPr>
          <a:xfrm>
            <a:off x="1039813" y="158750"/>
            <a:ext cx="7340600" cy="882650"/>
          </a:xfrm>
          <a:prstGeom prst="rect">
            <a:avLst/>
          </a:prstGeom>
          <a:noFill/>
        </p:spPr>
        <p:txBody>
          <a:bodyPr lIns="0" tIns="0" rIns="0" bIns="0"/>
          <a:lstStyle>
            <a:lvl1pPr algn="ctr" defTabSz="914400" rtl="0" eaLnBrk="1" latinLnBrk="0" hangingPunct="1">
              <a:spcBef>
                <a:spcPct val="0"/>
              </a:spcBef>
              <a:buNone/>
              <a:defRPr sz="540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sz="2500" b="1" dirty="0" smtClean="0">
                <a:solidFill>
                  <a:srgbClr val="333300"/>
                </a:solidFill>
                <a:latin typeface="Century Gothic" pitchFamily="34" charset="0"/>
              </a:rPr>
              <a:t>The problem</a:t>
            </a:r>
            <a:endParaRPr lang="en-US" sz="2500" b="1" dirty="0" smtClean="0">
              <a:solidFill>
                <a:srgbClr val="333300"/>
              </a:solidFill>
              <a:latin typeface="Century Gothic" pitchFamily="34" charset="0"/>
            </a:endParaRPr>
          </a:p>
        </p:txBody>
      </p:sp>
      <p:pic>
        <p:nvPicPr>
          <p:cNvPr id="5" name="Picture 4"/>
          <p:cNvPicPr>
            <a:picLocks noChangeAspect="1"/>
          </p:cNvPicPr>
          <p:nvPr/>
        </p:nvPicPr>
        <p:blipFill>
          <a:blip r:embed="rId5"/>
          <a:stretch>
            <a:fillRect/>
          </a:stretch>
        </p:blipFill>
        <p:spPr>
          <a:xfrm>
            <a:off x="5122115" y="2228850"/>
            <a:ext cx="3321486" cy="3517900"/>
          </a:xfrm>
          <a:prstGeom prst="rect">
            <a:avLst/>
          </a:prstGeom>
          <a:ln>
            <a:noFill/>
          </a:ln>
          <a:effectLst>
            <a:outerShdw blurRad="292100" dist="139700" dir="2700000" algn="tl" rotWithShape="0">
              <a:srgbClr val="333333">
                <a:alpha val="65000"/>
              </a:srgbClr>
            </a:outerShdw>
          </a:effectLst>
        </p:spPr>
      </p:pic>
      <p:graphicFrame>
        <p:nvGraphicFramePr>
          <p:cNvPr id="3" name="Object 2"/>
          <p:cNvGraphicFramePr>
            <a:graphicFrameLocks noChangeAspect="1"/>
          </p:cNvGraphicFramePr>
          <p:nvPr>
            <p:extLst>
              <p:ext uri="{D42A27DB-BD31-4B8C-83A1-F6EECF244321}">
                <p14:modId xmlns:p14="http://schemas.microsoft.com/office/powerpoint/2010/main" val="3065663835"/>
              </p:ext>
            </p:extLst>
          </p:nvPr>
        </p:nvGraphicFramePr>
        <p:xfrm>
          <a:off x="5778500" y="3251200"/>
          <a:ext cx="127000" cy="203200"/>
        </p:xfrm>
        <a:graphic>
          <a:graphicData uri="http://schemas.openxmlformats.org/presentationml/2006/ole">
            <mc:AlternateContent xmlns:mc="http://schemas.openxmlformats.org/markup-compatibility/2006">
              <mc:Choice xmlns:v="urn:schemas-microsoft-com:vml" Requires="v">
                <p:oleObj spid="_x0000_s177219" name="Equation" r:id="rId6" imgW="127000" imgH="203200" progId="Equation.DSMT4">
                  <p:embed/>
                </p:oleObj>
              </mc:Choice>
              <mc:Fallback>
                <p:oleObj name="Equation" r:id="rId6" imgW="127000" imgH="203200" progId="Equation.DSMT4">
                  <p:embed/>
                  <p:pic>
                    <p:nvPicPr>
                      <p:cNvPr id="0" name=""/>
                      <p:cNvPicPr/>
                      <p:nvPr/>
                    </p:nvPicPr>
                    <p:blipFill>
                      <a:blip r:embed="rId7"/>
                      <a:stretch>
                        <a:fillRect/>
                      </a:stretch>
                    </p:blipFill>
                    <p:spPr>
                      <a:xfrm>
                        <a:off x="5778500" y="3251200"/>
                        <a:ext cx="127000" cy="203200"/>
                      </a:xfrm>
                      <a:prstGeom prst="rect">
                        <a:avLst/>
                      </a:prstGeom>
                    </p:spPr>
                  </p:pic>
                </p:oleObj>
              </mc:Fallback>
            </mc:AlternateContent>
          </a:graphicData>
        </a:graphic>
      </p:graphicFrame>
      <p:sp useBgFill="1">
        <p:nvSpPr>
          <p:cNvPr id="7" name="Rectangle 6"/>
          <p:cNvSpPr/>
          <p:nvPr/>
        </p:nvSpPr>
        <p:spPr>
          <a:xfrm>
            <a:off x="136083" y="2554978"/>
            <a:ext cx="4611690" cy="4157509"/>
          </a:xfrm>
          <a:prstGeom prst="rect">
            <a:avLst/>
          </a:prstGeom>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26084186"/>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Macintosh HD:Users:jason:Dropbox:2. Science:1. Papers:(2 In progress) Sessility to mobility:Write ups:Figures:Figure 1.pdf"/>
          <p:cNvPicPr/>
          <p:nvPr/>
        </p:nvPicPr>
        <p:blipFill>
          <a:blip r:embed="rId4">
            <a:extLst>
              <a:ext uri="{28A0092B-C50C-407E-A947-70E740481C1C}">
                <a14:useLocalDpi xmlns:a14="http://schemas.microsoft.com/office/drawing/2010/main" val="0"/>
              </a:ext>
            </a:extLst>
          </a:blip>
          <a:srcRect/>
          <a:stretch>
            <a:fillRect/>
          </a:stretch>
        </p:blipFill>
        <p:spPr bwMode="auto">
          <a:xfrm>
            <a:off x="203200" y="774700"/>
            <a:ext cx="4495800" cy="5945505"/>
          </a:xfrm>
          <a:prstGeom prst="rect">
            <a:avLst/>
          </a:prstGeom>
          <a:noFill/>
          <a:ln>
            <a:noFill/>
          </a:ln>
        </p:spPr>
      </p:pic>
      <p:sp>
        <p:nvSpPr>
          <p:cNvPr id="4" name="Rectangle 2"/>
          <p:cNvSpPr txBox="1">
            <a:spLocks noChangeArrowheads="1"/>
          </p:cNvSpPr>
          <p:nvPr/>
        </p:nvSpPr>
        <p:spPr>
          <a:xfrm>
            <a:off x="1039813" y="158750"/>
            <a:ext cx="7340600" cy="882650"/>
          </a:xfrm>
          <a:prstGeom prst="rect">
            <a:avLst/>
          </a:prstGeom>
          <a:noFill/>
        </p:spPr>
        <p:txBody>
          <a:bodyPr lIns="0" tIns="0" rIns="0" bIns="0"/>
          <a:lstStyle>
            <a:lvl1pPr algn="ctr" defTabSz="914400" rtl="0" eaLnBrk="1" latinLnBrk="0" hangingPunct="1">
              <a:spcBef>
                <a:spcPct val="0"/>
              </a:spcBef>
              <a:buNone/>
              <a:defRPr sz="540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sz="2500" b="1" dirty="0" smtClean="0">
                <a:solidFill>
                  <a:srgbClr val="333300"/>
                </a:solidFill>
                <a:latin typeface="Century Gothic" pitchFamily="34" charset="0"/>
              </a:rPr>
              <a:t>The problem</a:t>
            </a:r>
            <a:endParaRPr lang="en-US" sz="2500" b="1" dirty="0" smtClean="0">
              <a:solidFill>
                <a:srgbClr val="333300"/>
              </a:solidFill>
              <a:latin typeface="Century Gothic" pitchFamily="34" charset="0"/>
            </a:endParaRPr>
          </a:p>
        </p:txBody>
      </p:sp>
      <p:pic>
        <p:nvPicPr>
          <p:cNvPr id="5" name="Picture 4"/>
          <p:cNvPicPr>
            <a:picLocks noChangeAspect="1"/>
          </p:cNvPicPr>
          <p:nvPr/>
        </p:nvPicPr>
        <p:blipFill>
          <a:blip r:embed="rId5"/>
          <a:stretch>
            <a:fillRect/>
          </a:stretch>
        </p:blipFill>
        <p:spPr>
          <a:xfrm>
            <a:off x="5122115" y="2228850"/>
            <a:ext cx="3321486" cy="3517900"/>
          </a:xfrm>
          <a:prstGeom prst="rect">
            <a:avLst/>
          </a:prstGeom>
          <a:ln>
            <a:noFill/>
          </a:ln>
          <a:effectLst>
            <a:outerShdw blurRad="292100" dist="139700" dir="2700000" algn="tl" rotWithShape="0">
              <a:srgbClr val="333333">
                <a:alpha val="65000"/>
              </a:srgbClr>
            </a:outerShdw>
          </a:effectLst>
        </p:spPr>
      </p:pic>
      <p:graphicFrame>
        <p:nvGraphicFramePr>
          <p:cNvPr id="3" name="Object 2"/>
          <p:cNvGraphicFramePr>
            <a:graphicFrameLocks noChangeAspect="1"/>
          </p:cNvGraphicFramePr>
          <p:nvPr>
            <p:extLst>
              <p:ext uri="{D42A27DB-BD31-4B8C-83A1-F6EECF244321}">
                <p14:modId xmlns:p14="http://schemas.microsoft.com/office/powerpoint/2010/main" val="203953930"/>
              </p:ext>
            </p:extLst>
          </p:nvPr>
        </p:nvGraphicFramePr>
        <p:xfrm>
          <a:off x="5778500" y="3251200"/>
          <a:ext cx="127000" cy="203200"/>
        </p:xfrm>
        <a:graphic>
          <a:graphicData uri="http://schemas.openxmlformats.org/presentationml/2006/ole">
            <mc:AlternateContent xmlns:mc="http://schemas.openxmlformats.org/markup-compatibility/2006">
              <mc:Choice xmlns:v="urn:schemas-microsoft-com:vml" Requires="v">
                <p:oleObj spid="_x0000_s178243" name="Equation" r:id="rId6" imgW="127000" imgH="203200" progId="Equation.DSMT4">
                  <p:embed/>
                </p:oleObj>
              </mc:Choice>
              <mc:Fallback>
                <p:oleObj name="Equation" r:id="rId6" imgW="127000" imgH="203200" progId="Equation.DSMT4">
                  <p:embed/>
                  <p:pic>
                    <p:nvPicPr>
                      <p:cNvPr id="0" name=""/>
                      <p:cNvPicPr/>
                      <p:nvPr/>
                    </p:nvPicPr>
                    <p:blipFill>
                      <a:blip r:embed="rId7"/>
                      <a:stretch>
                        <a:fillRect/>
                      </a:stretch>
                    </p:blipFill>
                    <p:spPr>
                      <a:xfrm>
                        <a:off x="5778500" y="3251200"/>
                        <a:ext cx="127000" cy="203200"/>
                      </a:xfrm>
                      <a:prstGeom prst="rect">
                        <a:avLst/>
                      </a:prstGeom>
                    </p:spPr>
                  </p:pic>
                </p:oleObj>
              </mc:Fallback>
            </mc:AlternateContent>
          </a:graphicData>
        </a:graphic>
      </p:graphicFrame>
      <p:sp useBgFill="1">
        <p:nvSpPr>
          <p:cNvPr id="7" name="Rectangle 6"/>
          <p:cNvSpPr/>
          <p:nvPr/>
        </p:nvSpPr>
        <p:spPr>
          <a:xfrm>
            <a:off x="136083" y="4777356"/>
            <a:ext cx="4611690" cy="1935131"/>
          </a:xfrm>
          <a:prstGeom prst="rect">
            <a:avLst/>
          </a:prstGeom>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94539360"/>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Macintosh HD:Users:jason:Dropbox:2. Science:1. Papers:(2 In progress) Sessility to mobility:Write ups:Figures:Figure 1.pdf"/>
          <p:cNvPicPr/>
          <p:nvPr/>
        </p:nvPicPr>
        <p:blipFill>
          <a:blip r:embed="rId4">
            <a:extLst>
              <a:ext uri="{28A0092B-C50C-407E-A947-70E740481C1C}">
                <a14:useLocalDpi xmlns:a14="http://schemas.microsoft.com/office/drawing/2010/main" val="0"/>
              </a:ext>
            </a:extLst>
          </a:blip>
          <a:srcRect/>
          <a:stretch>
            <a:fillRect/>
          </a:stretch>
        </p:blipFill>
        <p:spPr bwMode="auto">
          <a:xfrm>
            <a:off x="203200" y="774700"/>
            <a:ext cx="4495800" cy="5945505"/>
          </a:xfrm>
          <a:prstGeom prst="rect">
            <a:avLst/>
          </a:prstGeom>
          <a:noFill/>
          <a:ln>
            <a:noFill/>
          </a:ln>
        </p:spPr>
      </p:pic>
      <p:sp>
        <p:nvSpPr>
          <p:cNvPr id="4" name="Rectangle 2"/>
          <p:cNvSpPr txBox="1">
            <a:spLocks noChangeArrowheads="1"/>
          </p:cNvSpPr>
          <p:nvPr/>
        </p:nvSpPr>
        <p:spPr>
          <a:xfrm>
            <a:off x="1039813" y="158750"/>
            <a:ext cx="7340600" cy="882650"/>
          </a:xfrm>
          <a:prstGeom prst="rect">
            <a:avLst/>
          </a:prstGeom>
          <a:noFill/>
        </p:spPr>
        <p:txBody>
          <a:bodyPr lIns="0" tIns="0" rIns="0" bIns="0"/>
          <a:lstStyle>
            <a:lvl1pPr algn="ctr" defTabSz="914400" rtl="0" eaLnBrk="1" latinLnBrk="0" hangingPunct="1">
              <a:spcBef>
                <a:spcPct val="0"/>
              </a:spcBef>
              <a:buNone/>
              <a:defRPr sz="540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sz="2500" b="1" dirty="0" smtClean="0">
                <a:solidFill>
                  <a:srgbClr val="333300"/>
                </a:solidFill>
                <a:latin typeface="Century Gothic" pitchFamily="34" charset="0"/>
              </a:rPr>
              <a:t>The problem</a:t>
            </a:r>
            <a:endParaRPr lang="en-US" sz="2500" b="1" dirty="0" smtClean="0">
              <a:solidFill>
                <a:srgbClr val="333300"/>
              </a:solidFill>
              <a:latin typeface="Century Gothic" pitchFamily="34" charset="0"/>
            </a:endParaRPr>
          </a:p>
        </p:txBody>
      </p:sp>
      <p:pic>
        <p:nvPicPr>
          <p:cNvPr id="5" name="Picture 4"/>
          <p:cNvPicPr>
            <a:picLocks noChangeAspect="1"/>
          </p:cNvPicPr>
          <p:nvPr/>
        </p:nvPicPr>
        <p:blipFill>
          <a:blip r:embed="rId5"/>
          <a:stretch>
            <a:fillRect/>
          </a:stretch>
        </p:blipFill>
        <p:spPr>
          <a:xfrm>
            <a:off x="5122115" y="2228850"/>
            <a:ext cx="3321486" cy="3517900"/>
          </a:xfrm>
          <a:prstGeom prst="rect">
            <a:avLst/>
          </a:prstGeom>
          <a:ln>
            <a:noFill/>
          </a:ln>
          <a:effectLst>
            <a:outerShdw blurRad="292100" dist="139700" dir="2700000" algn="tl" rotWithShape="0">
              <a:srgbClr val="333333">
                <a:alpha val="65000"/>
              </a:srgbClr>
            </a:outerShdw>
          </a:effectLst>
        </p:spPr>
      </p:pic>
      <p:graphicFrame>
        <p:nvGraphicFramePr>
          <p:cNvPr id="3" name="Object 2"/>
          <p:cNvGraphicFramePr>
            <a:graphicFrameLocks noChangeAspect="1"/>
          </p:cNvGraphicFramePr>
          <p:nvPr>
            <p:extLst>
              <p:ext uri="{D42A27DB-BD31-4B8C-83A1-F6EECF244321}">
                <p14:modId xmlns:p14="http://schemas.microsoft.com/office/powerpoint/2010/main" val="1618620068"/>
              </p:ext>
            </p:extLst>
          </p:nvPr>
        </p:nvGraphicFramePr>
        <p:xfrm>
          <a:off x="5778500" y="3251200"/>
          <a:ext cx="127000" cy="203200"/>
        </p:xfrm>
        <a:graphic>
          <a:graphicData uri="http://schemas.openxmlformats.org/presentationml/2006/ole">
            <mc:AlternateContent xmlns:mc="http://schemas.openxmlformats.org/markup-compatibility/2006">
              <mc:Choice xmlns:v="urn:schemas-microsoft-com:vml" Requires="v">
                <p:oleObj spid="_x0000_s179267" name="Equation" r:id="rId6" imgW="127000" imgH="203200" progId="Equation.DSMT4">
                  <p:embed/>
                </p:oleObj>
              </mc:Choice>
              <mc:Fallback>
                <p:oleObj name="Equation" r:id="rId6" imgW="127000" imgH="203200" progId="Equation.DSMT4">
                  <p:embed/>
                  <p:pic>
                    <p:nvPicPr>
                      <p:cNvPr id="0" name=""/>
                      <p:cNvPicPr/>
                      <p:nvPr/>
                    </p:nvPicPr>
                    <p:blipFill>
                      <a:blip r:embed="rId7"/>
                      <a:stretch>
                        <a:fillRect/>
                      </a:stretch>
                    </p:blipFill>
                    <p:spPr>
                      <a:xfrm>
                        <a:off x="5778500" y="3251200"/>
                        <a:ext cx="127000" cy="203200"/>
                      </a:xfrm>
                      <a:prstGeom prst="rect">
                        <a:avLst/>
                      </a:prstGeom>
                    </p:spPr>
                  </p:pic>
                </p:oleObj>
              </mc:Fallback>
            </mc:AlternateContent>
          </a:graphicData>
        </a:graphic>
      </p:graphicFrame>
      <p:sp>
        <p:nvSpPr>
          <p:cNvPr id="8" name="Rectangle 7"/>
          <p:cNvSpPr/>
          <p:nvPr/>
        </p:nvSpPr>
        <p:spPr>
          <a:xfrm>
            <a:off x="5162082" y="5780782"/>
            <a:ext cx="3214562" cy="1323439"/>
          </a:xfrm>
          <a:prstGeom prst="rect">
            <a:avLst/>
          </a:prstGeom>
        </p:spPr>
        <p:txBody>
          <a:bodyPr wrap="square">
            <a:spAutoFit/>
          </a:bodyPr>
          <a:lstStyle/>
          <a:p>
            <a:pPr algn="l" eaLnBrk="1" hangingPunct="1"/>
            <a:endParaRPr lang="en-US" sz="1600" b="1" dirty="0" smtClean="0">
              <a:latin typeface="Century Gothic" pitchFamily="34" charset="0"/>
            </a:endParaRPr>
          </a:p>
          <a:p>
            <a:pPr algn="l" eaLnBrk="1" hangingPunct="1"/>
            <a:r>
              <a:rPr lang="en-US" sz="1600" b="1" dirty="0" smtClean="0">
                <a:latin typeface="Century Gothic" pitchFamily="34" charset="0"/>
              </a:rPr>
              <a:t>But, to deal with big data, can we do this analytically?</a:t>
            </a:r>
          </a:p>
          <a:p>
            <a:pPr marL="342900" indent="-342900" algn="l" eaLnBrk="1" hangingPunct="1">
              <a:buAutoNum type="arabicParenR"/>
            </a:pPr>
            <a:endParaRPr lang="en-US" sz="1600" b="1" dirty="0" smtClean="0">
              <a:latin typeface="Century Gothic" pitchFamily="34" charset="0"/>
            </a:endParaRPr>
          </a:p>
          <a:p>
            <a:pPr eaLnBrk="1" hangingPunct="1"/>
            <a:endParaRPr lang="en-US" sz="1600" b="1" i="1" dirty="0">
              <a:latin typeface="Century Gothic" pitchFamily="34" charset="0"/>
            </a:endParaRPr>
          </a:p>
        </p:txBody>
      </p:sp>
    </p:spTree>
    <p:extLst>
      <p:ext uri="{BB962C8B-B14F-4D97-AF65-F5344CB8AC3E}">
        <p14:creationId xmlns:p14="http://schemas.microsoft.com/office/powerpoint/2010/main" val="3104006700"/>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idx="4294967295"/>
          </p:nvPr>
        </p:nvSpPr>
        <p:spPr>
          <a:xfrm>
            <a:off x="1028170" y="125171"/>
            <a:ext cx="7340600" cy="882650"/>
          </a:xfrm>
          <a:noFill/>
        </p:spPr>
        <p:txBody>
          <a:bodyPr lIns="0" tIns="0" rIns="0" bIns="0"/>
          <a:lstStyle/>
          <a:p>
            <a:pPr eaLnBrk="1" hangingPunct="1"/>
            <a:r>
              <a:rPr lang="en-GB" sz="2500" b="1" dirty="0" smtClean="0">
                <a:solidFill>
                  <a:srgbClr val="333300"/>
                </a:solidFill>
                <a:latin typeface="Century Gothic" pitchFamily="34" charset="0"/>
              </a:rPr>
              <a:t>The solution: Joint and conditional availability</a:t>
            </a:r>
            <a:endParaRPr lang="en-US" sz="2500" b="1" dirty="0" smtClean="0">
              <a:solidFill>
                <a:srgbClr val="333300"/>
              </a:solidFill>
              <a:latin typeface="Century Gothic" pitchFamily="34" charset="0"/>
            </a:endParaRPr>
          </a:p>
        </p:txBody>
      </p:sp>
      <p:graphicFrame>
        <p:nvGraphicFramePr>
          <p:cNvPr id="8" name="Object 7"/>
          <p:cNvGraphicFramePr>
            <a:graphicFrameLocks noChangeAspect="1"/>
          </p:cNvGraphicFramePr>
          <p:nvPr>
            <p:extLst>
              <p:ext uri="{D42A27DB-BD31-4B8C-83A1-F6EECF244321}">
                <p14:modId xmlns:p14="http://schemas.microsoft.com/office/powerpoint/2010/main" val="2576011544"/>
              </p:ext>
            </p:extLst>
          </p:nvPr>
        </p:nvGraphicFramePr>
        <p:xfrm>
          <a:off x="2473056" y="1132283"/>
          <a:ext cx="4951412" cy="779462"/>
        </p:xfrm>
        <a:graphic>
          <a:graphicData uri="http://schemas.openxmlformats.org/presentationml/2006/ole">
            <mc:AlternateContent xmlns:mc="http://schemas.openxmlformats.org/markup-compatibility/2006">
              <mc:Choice xmlns:v="urn:schemas-microsoft-com:vml" Requires="v">
                <p:oleObj spid="_x0000_s174464" name="Equation" r:id="rId4" imgW="2819400" imgH="444500" progId="Equation.DSMT4">
                  <p:embed/>
                </p:oleObj>
              </mc:Choice>
              <mc:Fallback>
                <p:oleObj name="Equation" r:id="rId4" imgW="2819400" imgH="444500" progId="Equation.DSMT4">
                  <p:embed/>
                  <p:pic>
                    <p:nvPicPr>
                      <p:cNvPr id="0" name=""/>
                      <p:cNvPicPr/>
                      <p:nvPr/>
                    </p:nvPicPr>
                    <p:blipFill>
                      <a:blip r:embed="rId5"/>
                      <a:stretch>
                        <a:fillRect/>
                      </a:stretch>
                    </p:blipFill>
                    <p:spPr>
                      <a:xfrm>
                        <a:off x="2473056" y="1132283"/>
                        <a:ext cx="4951412" cy="779462"/>
                      </a:xfrm>
                      <a:prstGeom prst="rect">
                        <a:avLst/>
                      </a:prstGeom>
                    </p:spPr>
                  </p:pic>
                </p:oleObj>
              </mc:Fallback>
            </mc:AlternateContent>
          </a:graphicData>
        </a:graphic>
      </p:graphicFrame>
      <p:grpSp>
        <p:nvGrpSpPr>
          <p:cNvPr id="10" name="Group 9"/>
          <p:cNvGrpSpPr/>
          <p:nvPr/>
        </p:nvGrpSpPr>
        <p:grpSpPr>
          <a:xfrm>
            <a:off x="383477" y="3379367"/>
            <a:ext cx="8760523" cy="3271040"/>
            <a:chOff x="383477" y="3379367"/>
            <a:chExt cx="8760523" cy="3271040"/>
          </a:xfrm>
        </p:grpSpPr>
        <p:pic>
          <p:nvPicPr>
            <p:cNvPr id="4" name="Picture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5395" y="3385717"/>
              <a:ext cx="2468174" cy="2412000"/>
            </a:xfrm>
            <a:prstGeom prst="rect">
              <a:avLst/>
            </a:prstGeom>
          </p:spPr>
        </p:pic>
        <p:pic>
          <p:nvPicPr>
            <p:cNvPr id="5" name="Picture 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09743" y="3379367"/>
              <a:ext cx="2468174" cy="2412000"/>
            </a:xfrm>
            <a:prstGeom prst="rect">
              <a:avLst/>
            </a:prstGeom>
          </p:spPr>
        </p:pic>
        <p:pic>
          <p:nvPicPr>
            <p:cNvPr id="6" name="Picture 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675826" y="3398417"/>
              <a:ext cx="2468174" cy="2412000"/>
            </a:xfrm>
            <a:prstGeom prst="rect">
              <a:avLst/>
            </a:prstGeom>
          </p:spPr>
        </p:pic>
        <p:sp>
          <p:nvSpPr>
            <p:cNvPr id="7" name="Rectangle 6"/>
            <p:cNvSpPr/>
            <p:nvPr/>
          </p:nvSpPr>
          <p:spPr>
            <a:xfrm>
              <a:off x="383477" y="6004076"/>
              <a:ext cx="8445500" cy="646331"/>
            </a:xfrm>
            <a:prstGeom prst="rect">
              <a:avLst/>
            </a:prstGeom>
          </p:spPr>
          <p:txBody>
            <a:bodyPr wrap="square">
              <a:spAutoFit/>
            </a:bodyPr>
            <a:lstStyle/>
            <a:p>
              <a:r>
                <a:rPr lang="en-US" dirty="0">
                  <a:latin typeface="Century Gothic"/>
                  <a:cs typeface="Century Gothic"/>
                </a:rPr>
                <a:t>The joint distribution of habitat availability </a:t>
              </a:r>
              <a:r>
                <a:rPr lang="en-US" dirty="0" smtClean="0">
                  <a:latin typeface="Century Gothic"/>
                  <a:cs typeface="Century Gothic"/>
                </a:rPr>
                <a:t>for </a:t>
              </a:r>
              <a:r>
                <a:rPr lang="en-US" dirty="0">
                  <a:latin typeface="Century Gothic"/>
                  <a:cs typeface="Century Gothic"/>
                </a:rPr>
                <a:t>a given marginal habitat availability and three examples of the mobility </a:t>
              </a:r>
              <a:r>
                <a:rPr lang="en-US" dirty="0" smtClean="0">
                  <a:latin typeface="Century Gothic"/>
                  <a:cs typeface="Century Gothic"/>
                </a:rPr>
                <a:t>constraint (                    )</a:t>
              </a:r>
              <a:endParaRPr lang="en-US" dirty="0">
                <a:latin typeface="Century Gothic"/>
                <a:cs typeface="Century Gothic"/>
              </a:endParaRPr>
            </a:p>
          </p:txBody>
        </p:sp>
        <p:graphicFrame>
          <p:nvGraphicFramePr>
            <p:cNvPr id="9" name="Object 8"/>
            <p:cNvGraphicFramePr>
              <a:graphicFrameLocks noChangeAspect="1"/>
            </p:cNvGraphicFramePr>
            <p:nvPr>
              <p:extLst>
                <p:ext uri="{D42A27DB-BD31-4B8C-83A1-F6EECF244321}">
                  <p14:modId xmlns:p14="http://schemas.microsoft.com/office/powerpoint/2010/main" val="487300464"/>
                </p:ext>
              </p:extLst>
            </p:nvPr>
          </p:nvGraphicFramePr>
          <p:xfrm>
            <a:off x="7094538" y="6298910"/>
            <a:ext cx="1223962" cy="322263"/>
          </p:xfrm>
          <a:graphic>
            <a:graphicData uri="http://schemas.openxmlformats.org/presentationml/2006/ole">
              <mc:AlternateContent xmlns:mc="http://schemas.openxmlformats.org/markup-compatibility/2006">
                <mc:Choice xmlns:v="urn:schemas-microsoft-com:vml" Requires="v">
                  <p:oleObj spid="_x0000_s174465" name="Equation" r:id="rId9" imgW="723900" imgH="190500" progId="Equation.DSMT4">
                    <p:embed/>
                  </p:oleObj>
                </mc:Choice>
                <mc:Fallback>
                  <p:oleObj name="Equation" r:id="rId9" imgW="723900" imgH="190500" progId="Equation.DSMT4">
                    <p:embed/>
                    <p:pic>
                      <p:nvPicPr>
                        <p:cNvPr id="0" name=""/>
                        <p:cNvPicPr/>
                        <p:nvPr/>
                      </p:nvPicPr>
                      <p:blipFill>
                        <a:blip r:embed="rId10"/>
                        <a:stretch>
                          <a:fillRect/>
                        </a:stretch>
                      </p:blipFill>
                      <p:spPr>
                        <a:xfrm>
                          <a:off x="7094538" y="6298910"/>
                          <a:ext cx="1223962" cy="322263"/>
                        </a:xfrm>
                        <a:prstGeom prst="rect">
                          <a:avLst/>
                        </a:prstGeom>
                      </p:spPr>
                    </p:pic>
                  </p:oleObj>
                </mc:Fallback>
              </mc:AlternateContent>
            </a:graphicData>
          </a:graphic>
        </p:graphicFrame>
      </p:grpSp>
      <p:graphicFrame>
        <p:nvGraphicFramePr>
          <p:cNvPr id="2" name="Object 1"/>
          <p:cNvGraphicFramePr>
            <a:graphicFrameLocks noChangeAspect="1"/>
          </p:cNvGraphicFramePr>
          <p:nvPr>
            <p:extLst>
              <p:ext uri="{D42A27DB-BD31-4B8C-83A1-F6EECF244321}">
                <p14:modId xmlns:p14="http://schemas.microsoft.com/office/powerpoint/2010/main" val="735521350"/>
              </p:ext>
            </p:extLst>
          </p:nvPr>
        </p:nvGraphicFramePr>
        <p:xfrm>
          <a:off x="4851694" y="2026666"/>
          <a:ext cx="2620202" cy="873401"/>
        </p:xfrm>
        <a:graphic>
          <a:graphicData uri="http://schemas.openxmlformats.org/presentationml/2006/ole">
            <mc:AlternateContent xmlns:mc="http://schemas.openxmlformats.org/markup-compatibility/2006">
              <mc:Choice xmlns:v="urn:schemas-microsoft-com:vml" Requires="v">
                <p:oleObj spid="_x0000_s174466" name="Equation" r:id="rId11" imgW="1485900" imgH="495300" progId="Equation.DSMT4">
                  <p:embed/>
                </p:oleObj>
              </mc:Choice>
              <mc:Fallback>
                <p:oleObj name="Equation" r:id="rId11" imgW="1485900" imgH="495300" progId="Equation.DSMT4">
                  <p:embed/>
                  <p:pic>
                    <p:nvPicPr>
                      <p:cNvPr id="0" name=""/>
                      <p:cNvPicPr/>
                      <p:nvPr/>
                    </p:nvPicPr>
                    <p:blipFill>
                      <a:blip r:embed="rId12"/>
                      <a:stretch>
                        <a:fillRect/>
                      </a:stretch>
                    </p:blipFill>
                    <p:spPr>
                      <a:xfrm>
                        <a:off x="4851694" y="2026666"/>
                        <a:ext cx="2620202" cy="873401"/>
                      </a:xfrm>
                      <a:prstGeom prst="rect">
                        <a:avLst/>
                      </a:prstGeom>
                    </p:spPr>
                  </p:pic>
                </p:oleObj>
              </mc:Fallback>
            </mc:AlternateContent>
          </a:graphicData>
        </a:graphic>
      </p:graphicFrame>
      <p:graphicFrame>
        <p:nvGraphicFramePr>
          <p:cNvPr id="3" name="Object 2"/>
          <p:cNvGraphicFramePr>
            <a:graphicFrameLocks noChangeAspect="1"/>
          </p:cNvGraphicFramePr>
          <p:nvPr>
            <p:extLst>
              <p:ext uri="{D42A27DB-BD31-4B8C-83A1-F6EECF244321}">
                <p14:modId xmlns:p14="http://schemas.microsoft.com/office/powerpoint/2010/main" val="2897372878"/>
              </p:ext>
            </p:extLst>
          </p:nvPr>
        </p:nvGraphicFramePr>
        <p:xfrm>
          <a:off x="1575687" y="2314751"/>
          <a:ext cx="2658051" cy="687427"/>
        </p:xfrm>
        <a:graphic>
          <a:graphicData uri="http://schemas.openxmlformats.org/presentationml/2006/ole">
            <mc:AlternateContent xmlns:mc="http://schemas.openxmlformats.org/markup-compatibility/2006">
              <mc:Choice xmlns:v="urn:schemas-microsoft-com:vml" Requires="v">
                <p:oleObj spid="_x0000_s174467" name="Equation" r:id="rId13" imgW="1473200" imgH="381000" progId="Equation.DSMT4">
                  <p:embed/>
                </p:oleObj>
              </mc:Choice>
              <mc:Fallback>
                <p:oleObj name="Equation" r:id="rId13" imgW="1473200" imgH="381000" progId="Equation.DSMT4">
                  <p:embed/>
                  <p:pic>
                    <p:nvPicPr>
                      <p:cNvPr id="0" name=""/>
                      <p:cNvPicPr/>
                      <p:nvPr/>
                    </p:nvPicPr>
                    <p:blipFill>
                      <a:blip r:embed="rId14"/>
                      <a:stretch>
                        <a:fillRect/>
                      </a:stretch>
                    </p:blipFill>
                    <p:spPr>
                      <a:xfrm>
                        <a:off x="1575687" y="2314751"/>
                        <a:ext cx="2658051" cy="687427"/>
                      </a:xfrm>
                      <a:prstGeom prst="rect">
                        <a:avLst/>
                      </a:prstGeom>
                    </p:spPr>
                  </p:pic>
                </p:oleObj>
              </mc:Fallback>
            </mc:AlternateContent>
          </a:graphicData>
        </a:graphic>
      </p:graphicFrame>
    </p:spTree>
    <p:extLst>
      <p:ext uri="{BB962C8B-B14F-4D97-AF65-F5344CB8AC3E}">
        <p14:creationId xmlns:p14="http://schemas.microsoft.com/office/powerpoint/2010/main" val="9092043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idx="4294967295"/>
          </p:nvPr>
        </p:nvSpPr>
        <p:spPr>
          <a:xfrm>
            <a:off x="1011676" y="174657"/>
            <a:ext cx="7340600" cy="882650"/>
          </a:xfrm>
          <a:noFill/>
        </p:spPr>
        <p:txBody>
          <a:bodyPr lIns="0" tIns="0" rIns="0" bIns="0"/>
          <a:lstStyle/>
          <a:p>
            <a:pPr eaLnBrk="1" hangingPunct="1"/>
            <a:r>
              <a:rPr lang="en-GB" sz="2500" b="1" dirty="0" smtClean="0">
                <a:solidFill>
                  <a:srgbClr val="333300"/>
                </a:solidFill>
                <a:latin typeface="Century Gothic" pitchFamily="34" charset="0"/>
              </a:rPr>
              <a:t>The solution: Joint and conditional availability</a:t>
            </a:r>
            <a:endParaRPr lang="en-US" sz="2500" b="1" dirty="0" smtClean="0">
              <a:solidFill>
                <a:srgbClr val="333300"/>
              </a:solidFill>
              <a:latin typeface="Century Gothic" pitchFamily="34" charset="0"/>
            </a:endParaRPr>
          </a:p>
        </p:txBody>
      </p:sp>
      <p:pic>
        <p:nvPicPr>
          <p:cNvPr id="10" name="Picture 9"/>
          <p:cNvPicPr>
            <a:picLocks noChangeAspect="1"/>
          </p:cNvPicPr>
          <p:nvPr/>
        </p:nvPicPr>
        <p:blipFill rotWithShape="1">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l="3324" t="3703" r="2305" b="9618"/>
          <a:stretch/>
        </p:blipFill>
        <p:spPr bwMode="auto">
          <a:xfrm>
            <a:off x="2405607" y="1064798"/>
            <a:ext cx="4542360" cy="2160000"/>
          </a:xfrm>
          <a:prstGeom prst="rect">
            <a:avLst/>
          </a:prstGeom>
          <a:noFill/>
          <a:ln>
            <a:noFill/>
          </a:ln>
          <a:extLst>
            <a:ext uri="{53640926-AAD7-44d8-BBD7-CCE9431645EC}">
              <a14:shadowObscured xmlns:a14="http://schemas.microsoft.com/office/drawing/2010/main"/>
            </a:ext>
          </a:extLst>
        </p:spPr>
      </p:pic>
      <p:pic>
        <p:nvPicPr>
          <p:cNvPr id="11" name="Picture 10"/>
          <p:cNvPicPr>
            <a:picLocks noChangeAspect="1"/>
          </p:cNvPicPr>
          <p:nvPr/>
        </p:nvPicPr>
        <p:blipFill rotWithShape="1">
          <a:blip r:embed="rId5">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rcRect l="3069" t="4691" r="2287" b="9355"/>
          <a:stretch/>
        </p:blipFill>
        <p:spPr bwMode="auto">
          <a:xfrm>
            <a:off x="2403703" y="3223816"/>
            <a:ext cx="4593550" cy="2160000"/>
          </a:xfrm>
          <a:prstGeom prst="rect">
            <a:avLst/>
          </a:prstGeom>
          <a:noFill/>
          <a:ln>
            <a:noFill/>
          </a:ln>
          <a:extLst>
            <a:ext uri="{53640926-AAD7-44d8-BBD7-CCE9431645EC}">
              <a14:shadowObscured xmlns:a14="http://schemas.microsoft.com/office/drawing/2010/main"/>
            </a:ext>
          </a:extLst>
        </p:spPr>
      </p:pic>
      <p:sp>
        <p:nvSpPr>
          <p:cNvPr id="5" name="TextBox 4"/>
          <p:cNvSpPr txBox="1"/>
          <p:nvPr/>
        </p:nvSpPr>
        <p:spPr>
          <a:xfrm>
            <a:off x="1665919" y="6106265"/>
            <a:ext cx="6350286" cy="1015663"/>
          </a:xfrm>
          <a:prstGeom prst="rect">
            <a:avLst/>
          </a:prstGeom>
          <a:solidFill>
            <a:schemeClr val="bg1"/>
          </a:solidFill>
          <a:effectLst>
            <a:outerShdw blurRad="50800" dist="38100" dir="2700000" algn="tl" rotWithShape="0">
              <a:prstClr val="black">
                <a:alpha val="40000"/>
              </a:prstClr>
            </a:outerShdw>
          </a:effectLst>
        </p:spPr>
        <p:txBody>
          <a:bodyPr wrap="square" rtlCol="0">
            <a:spAutoFit/>
          </a:bodyPr>
          <a:lstStyle/>
          <a:p>
            <a:pPr algn="l"/>
            <a:r>
              <a:rPr lang="en-US" sz="1200" dirty="0" smtClean="0"/>
              <a:t>Matthiopoulos, </a:t>
            </a:r>
            <a:r>
              <a:rPr lang="en-US" sz="1200" dirty="0" smtClean="0"/>
              <a:t>J et al. (</a:t>
            </a:r>
            <a:r>
              <a:rPr lang="en-US" sz="1200" dirty="0"/>
              <a:t>In prep) Within reach? Habitat availability as a function of individual mobility and spatial structuring</a:t>
            </a:r>
          </a:p>
          <a:p>
            <a:pPr algn="l"/>
            <a:endParaRPr lang="en-US" sz="1200" dirty="0" smtClean="0"/>
          </a:p>
          <a:p>
            <a:endParaRPr lang="en-US" sz="1200" dirty="0"/>
          </a:p>
          <a:p>
            <a:endParaRPr lang="en-US" sz="1200" dirty="0"/>
          </a:p>
        </p:txBody>
      </p:sp>
    </p:spTree>
    <p:extLst>
      <p:ext uri="{BB962C8B-B14F-4D97-AF65-F5344CB8AC3E}">
        <p14:creationId xmlns:p14="http://schemas.microsoft.com/office/powerpoint/2010/main" val="3763595910"/>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idx="4294967295"/>
          </p:nvPr>
        </p:nvSpPr>
        <p:spPr>
          <a:xfrm>
            <a:off x="978687" y="0"/>
            <a:ext cx="7340600" cy="882650"/>
          </a:xfrm>
          <a:noFill/>
        </p:spPr>
        <p:txBody>
          <a:bodyPr lIns="0" tIns="0" rIns="0" bIns="0"/>
          <a:lstStyle/>
          <a:p>
            <a:pPr eaLnBrk="1" hangingPunct="1"/>
            <a:r>
              <a:rPr lang="en-GB" sz="2500" b="1" dirty="0" smtClean="0">
                <a:solidFill>
                  <a:srgbClr val="333300"/>
                </a:solidFill>
                <a:latin typeface="Century Gothic" pitchFamily="34" charset="0"/>
              </a:rPr>
              <a:t>Implications of mobility for fitness</a:t>
            </a:r>
            <a:endParaRPr lang="en-US" sz="2500" b="1" dirty="0" smtClean="0">
              <a:solidFill>
                <a:srgbClr val="333300"/>
              </a:solidFill>
              <a:latin typeface="Century Gothic" pitchFamily="34" charset="0"/>
            </a:endParaRPr>
          </a:p>
        </p:txBody>
      </p:sp>
      <p:pic>
        <p:nvPicPr>
          <p:cNvPr id="10" name="Picture 9"/>
          <p:cNvPicPr/>
          <p:nvPr/>
        </p:nvPicPr>
        <p:blipFill>
          <a:blip r:embed="rId3">
            <a:extLst>
              <a:ext uri="{28A0092B-C50C-407E-A947-70E740481C1C}">
                <a14:useLocalDpi xmlns:a14="http://schemas.microsoft.com/office/drawing/2010/main" val="0"/>
              </a:ext>
            </a:extLst>
          </a:blip>
          <a:stretch>
            <a:fillRect/>
          </a:stretch>
        </p:blipFill>
        <p:spPr>
          <a:xfrm>
            <a:off x="1636999" y="1253656"/>
            <a:ext cx="5935980" cy="5174871"/>
          </a:xfrm>
          <a:prstGeom prst="rect">
            <a:avLst/>
          </a:prstGeom>
        </p:spPr>
      </p:pic>
      <p:cxnSp>
        <p:nvCxnSpPr>
          <p:cNvPr id="11" name="Straight Arrow Connector 10"/>
          <p:cNvCxnSpPr/>
          <p:nvPr/>
        </p:nvCxnSpPr>
        <p:spPr>
          <a:xfrm>
            <a:off x="1402012" y="1138189"/>
            <a:ext cx="5723504" cy="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1422458" y="1142130"/>
            <a:ext cx="12542" cy="5208634"/>
          </a:xfrm>
          <a:prstGeom prst="straightConnector1">
            <a:avLst/>
          </a:prstGeom>
          <a:ln w="57150" cmpd="sng">
            <a:prstDash val="dash"/>
            <a:tailEnd type="arrow"/>
          </a:ln>
        </p:spPr>
        <p:style>
          <a:lnRef idx="2">
            <a:schemeClr val="accent1"/>
          </a:lnRef>
          <a:fillRef idx="0">
            <a:schemeClr val="accent1"/>
          </a:fillRef>
          <a:effectRef idx="1">
            <a:schemeClr val="accent1"/>
          </a:effectRef>
          <a:fontRef idx="minor">
            <a:schemeClr val="tx1"/>
          </a:fontRef>
        </p:style>
      </p:cxnSp>
      <p:sp>
        <p:nvSpPr>
          <p:cNvPr id="16" name="Rectangle 15"/>
          <p:cNvSpPr/>
          <p:nvPr/>
        </p:nvSpPr>
        <p:spPr>
          <a:xfrm>
            <a:off x="7308427" y="896060"/>
            <a:ext cx="1103640" cy="338554"/>
          </a:xfrm>
          <a:prstGeom prst="rect">
            <a:avLst/>
          </a:prstGeom>
        </p:spPr>
        <p:txBody>
          <a:bodyPr wrap="square">
            <a:spAutoFit/>
          </a:bodyPr>
          <a:lstStyle/>
          <a:p>
            <a:pPr algn="l" eaLnBrk="1" hangingPunct="1"/>
            <a:r>
              <a:rPr lang="en-US" sz="1600" b="1" dirty="0" smtClean="0">
                <a:latin typeface="Century Gothic" pitchFamily="34" charset="0"/>
              </a:rPr>
              <a:t>Mobility</a:t>
            </a:r>
          </a:p>
        </p:txBody>
      </p:sp>
      <p:sp>
        <p:nvSpPr>
          <p:cNvPr id="17" name="Rectangle 16"/>
          <p:cNvSpPr/>
          <p:nvPr/>
        </p:nvSpPr>
        <p:spPr>
          <a:xfrm>
            <a:off x="0" y="6376503"/>
            <a:ext cx="1825436" cy="338554"/>
          </a:xfrm>
          <a:prstGeom prst="rect">
            <a:avLst/>
          </a:prstGeom>
        </p:spPr>
        <p:txBody>
          <a:bodyPr wrap="square">
            <a:spAutoFit/>
          </a:bodyPr>
          <a:lstStyle/>
          <a:p>
            <a:pPr algn="l" eaLnBrk="1" hangingPunct="1"/>
            <a:r>
              <a:rPr lang="en-US" sz="1600" b="1" dirty="0" smtClean="0">
                <a:latin typeface="Century Gothic" pitchFamily="34" charset="0"/>
              </a:rPr>
              <a:t>Fragmentation</a:t>
            </a:r>
          </a:p>
        </p:txBody>
      </p:sp>
    </p:spTree>
    <p:extLst>
      <p:ext uri="{BB962C8B-B14F-4D97-AF65-F5344CB8AC3E}">
        <p14:creationId xmlns:p14="http://schemas.microsoft.com/office/powerpoint/2010/main" val="2137298077"/>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a:t>
            </a:r>
            <a:endParaRPr lang="en-US"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336051475"/>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a:xfrm>
            <a:off x="959380" y="662517"/>
            <a:ext cx="7340600" cy="1009297"/>
          </a:xfrm>
          <a:noFill/>
        </p:spPr>
        <p:txBody>
          <a:bodyPr lIns="0" tIns="0" rIns="0" bIns="0"/>
          <a:lstStyle/>
          <a:p>
            <a:pPr eaLnBrk="1" hangingPunct="1"/>
            <a:r>
              <a:rPr lang="en-GB" sz="2800" b="1" dirty="0" smtClean="0">
                <a:solidFill>
                  <a:srgbClr val="333300"/>
                </a:solidFill>
                <a:latin typeface="Century Gothic" pitchFamily="34" charset="0"/>
              </a:rPr>
              <a:t>A tidier taxonomy of questions</a:t>
            </a:r>
            <a:endParaRPr lang="en-US" sz="2800" b="1" dirty="0" smtClean="0">
              <a:solidFill>
                <a:srgbClr val="333300"/>
              </a:solidFill>
              <a:latin typeface="Century Gothic" pitchFamily="34" charset="0"/>
            </a:endParaRPr>
          </a:p>
        </p:txBody>
      </p:sp>
      <p:sp>
        <p:nvSpPr>
          <p:cNvPr id="30" name="Rectangle 29"/>
          <p:cNvSpPr/>
          <p:nvPr/>
        </p:nvSpPr>
        <p:spPr>
          <a:xfrm>
            <a:off x="3021694" y="2112990"/>
            <a:ext cx="3057373" cy="369332"/>
          </a:xfrm>
          <a:prstGeom prst="rect">
            <a:avLst/>
          </a:prstGeom>
        </p:spPr>
        <p:txBody>
          <a:bodyPr wrap="square">
            <a:spAutoFit/>
          </a:bodyPr>
          <a:lstStyle/>
          <a:p>
            <a:pPr algn="l" eaLnBrk="1" hangingPunct="1"/>
            <a:r>
              <a:rPr lang="en-US" b="1" dirty="0" smtClean="0">
                <a:latin typeface="Century Gothic" pitchFamily="34" charset="0"/>
              </a:rPr>
              <a:t>How does habitat shape:</a:t>
            </a:r>
          </a:p>
        </p:txBody>
      </p:sp>
      <p:grpSp>
        <p:nvGrpSpPr>
          <p:cNvPr id="3" name="Group 2"/>
          <p:cNvGrpSpPr/>
          <p:nvPr/>
        </p:nvGrpSpPr>
        <p:grpSpPr>
          <a:xfrm>
            <a:off x="728132" y="2563033"/>
            <a:ext cx="2188225" cy="3176013"/>
            <a:chOff x="5055469" y="1522440"/>
            <a:chExt cx="2188225" cy="3176013"/>
          </a:xfrm>
        </p:grpSpPr>
        <p:pic>
          <p:nvPicPr>
            <p:cNvPr id="6" name="Picture 5"/>
            <p:cNvPicPr>
              <a:picLocks noChangeAspect="1"/>
            </p:cNvPicPr>
            <p:nvPr/>
          </p:nvPicPr>
          <p:blipFill rotWithShape="1">
            <a:blip r:embed="rId3"/>
            <a:srcRect r="42754"/>
            <a:stretch/>
          </p:blipFill>
          <p:spPr>
            <a:xfrm>
              <a:off x="5384606" y="2525187"/>
              <a:ext cx="1587694" cy="2173266"/>
            </a:xfrm>
            <a:prstGeom prst="rect">
              <a:avLst/>
            </a:prstGeom>
            <a:ln>
              <a:noFill/>
            </a:ln>
            <a:effectLst>
              <a:outerShdw blurRad="292100" dist="139700" dir="2700000" algn="tl" rotWithShape="0">
                <a:srgbClr val="333333">
                  <a:alpha val="65000"/>
                </a:srgbClr>
              </a:outerShdw>
            </a:effectLst>
          </p:spPr>
        </p:pic>
        <p:sp>
          <p:nvSpPr>
            <p:cNvPr id="8" name="Rectangle 7"/>
            <p:cNvSpPr/>
            <p:nvPr/>
          </p:nvSpPr>
          <p:spPr>
            <a:xfrm>
              <a:off x="5055469" y="1522440"/>
              <a:ext cx="2188225" cy="646331"/>
            </a:xfrm>
            <a:prstGeom prst="rect">
              <a:avLst/>
            </a:prstGeom>
          </p:spPr>
          <p:txBody>
            <a:bodyPr wrap="square">
              <a:spAutoFit/>
            </a:bodyPr>
            <a:lstStyle/>
            <a:p>
              <a:pPr eaLnBrk="1" hangingPunct="1"/>
              <a:r>
                <a:rPr lang="en-US" b="1" dirty="0" smtClean="0">
                  <a:latin typeface="Century Gothic" pitchFamily="34" charset="0"/>
                </a:rPr>
                <a:t>Individual </a:t>
              </a:r>
              <a:r>
                <a:rPr lang="en-US" b="1" dirty="0" err="1" smtClean="0">
                  <a:latin typeface="Century Gothic" pitchFamily="34" charset="0"/>
                </a:rPr>
                <a:t>behaviour</a:t>
              </a:r>
              <a:endParaRPr lang="en-US" b="1" dirty="0" smtClean="0">
                <a:latin typeface="Century Gothic" pitchFamily="34" charset="0"/>
              </a:endParaRPr>
            </a:p>
          </p:txBody>
        </p:sp>
      </p:grpSp>
      <p:grpSp>
        <p:nvGrpSpPr>
          <p:cNvPr id="4" name="Group 3"/>
          <p:cNvGrpSpPr/>
          <p:nvPr/>
        </p:nvGrpSpPr>
        <p:grpSpPr>
          <a:xfrm>
            <a:off x="3733802" y="2565959"/>
            <a:ext cx="1827564" cy="2825192"/>
            <a:chOff x="6197601" y="2464358"/>
            <a:chExt cx="1827564" cy="2825192"/>
          </a:xfrm>
        </p:grpSpPr>
        <p:pic>
          <p:nvPicPr>
            <p:cNvPr id="5" name="Picture 4"/>
            <p:cNvPicPr>
              <a:picLocks noChangeAspect="1"/>
            </p:cNvPicPr>
            <p:nvPr/>
          </p:nvPicPr>
          <p:blipFill rotWithShape="1">
            <a:blip r:embed="rId4">
              <a:clrChange>
                <a:clrFrom>
                  <a:srgbClr val="FFFFFF"/>
                </a:clrFrom>
                <a:clrTo>
                  <a:srgbClr val="FFFFFF">
                    <a:alpha val="0"/>
                  </a:srgbClr>
                </a:clrTo>
              </a:clrChange>
            </a:blip>
            <a:srcRect l="65215" t="19391" r="14793" b="29216"/>
            <a:stretch/>
          </p:blipFill>
          <p:spPr>
            <a:xfrm>
              <a:off x="6197601" y="3454399"/>
              <a:ext cx="1827564" cy="1835151"/>
            </a:xfrm>
            <a:prstGeom prst="rect">
              <a:avLst/>
            </a:prstGeom>
            <a:ln>
              <a:noFill/>
            </a:ln>
            <a:effectLst>
              <a:outerShdw blurRad="292100" dist="139700" dir="2700000" algn="tl" rotWithShape="0">
                <a:srgbClr val="333333">
                  <a:alpha val="65000"/>
                </a:srgbClr>
              </a:outerShdw>
            </a:effectLst>
          </p:spPr>
        </p:pic>
        <p:sp>
          <p:nvSpPr>
            <p:cNvPr id="9" name="Rectangle 8"/>
            <p:cNvSpPr/>
            <p:nvPr/>
          </p:nvSpPr>
          <p:spPr>
            <a:xfrm>
              <a:off x="6443133" y="2464358"/>
              <a:ext cx="1130078" cy="646331"/>
            </a:xfrm>
            <a:prstGeom prst="rect">
              <a:avLst/>
            </a:prstGeom>
          </p:spPr>
          <p:txBody>
            <a:bodyPr wrap="square">
              <a:spAutoFit/>
            </a:bodyPr>
            <a:lstStyle/>
            <a:p>
              <a:pPr eaLnBrk="1" hangingPunct="1"/>
              <a:r>
                <a:rPr lang="en-US" b="1" dirty="0" smtClean="0">
                  <a:latin typeface="Century Gothic" pitchFamily="34" charset="0"/>
                </a:rPr>
                <a:t>Space use</a:t>
              </a:r>
            </a:p>
          </p:txBody>
        </p:sp>
      </p:grpSp>
      <p:grpSp>
        <p:nvGrpSpPr>
          <p:cNvPr id="11" name="Group 10"/>
          <p:cNvGrpSpPr/>
          <p:nvPr/>
        </p:nvGrpSpPr>
        <p:grpSpPr>
          <a:xfrm>
            <a:off x="6555936" y="2565289"/>
            <a:ext cx="2300621" cy="2717912"/>
            <a:chOff x="6781995" y="3624291"/>
            <a:chExt cx="2300621" cy="2717912"/>
          </a:xfrm>
        </p:grpSpPr>
        <p:pic>
          <p:nvPicPr>
            <p:cNvPr id="7" name="Picture 6"/>
            <p:cNvPicPr>
              <a:picLocks noChangeAspect="1"/>
            </p:cNvPicPr>
            <p:nvPr/>
          </p:nvPicPr>
          <p:blipFill>
            <a:blip r:embed="rId5"/>
            <a:stretch>
              <a:fillRect/>
            </a:stretch>
          </p:blipFill>
          <p:spPr>
            <a:xfrm>
              <a:off x="6781995" y="4902203"/>
              <a:ext cx="2300621" cy="1440000"/>
            </a:xfrm>
            <a:prstGeom prst="rect">
              <a:avLst/>
            </a:prstGeom>
            <a:ln>
              <a:noFill/>
            </a:ln>
            <a:effectLst>
              <a:outerShdw blurRad="292100" dist="139700" dir="2700000" algn="tl" rotWithShape="0">
                <a:srgbClr val="333333">
                  <a:alpha val="65000"/>
                </a:srgbClr>
              </a:outerShdw>
            </a:effectLst>
          </p:spPr>
        </p:pic>
        <p:sp>
          <p:nvSpPr>
            <p:cNvPr id="10" name="Rectangle 9"/>
            <p:cNvSpPr/>
            <p:nvPr/>
          </p:nvSpPr>
          <p:spPr>
            <a:xfrm>
              <a:off x="6982460" y="3624291"/>
              <a:ext cx="1667933" cy="646331"/>
            </a:xfrm>
            <a:prstGeom prst="rect">
              <a:avLst/>
            </a:prstGeom>
          </p:spPr>
          <p:txBody>
            <a:bodyPr wrap="square">
              <a:spAutoFit/>
            </a:bodyPr>
            <a:lstStyle/>
            <a:p>
              <a:pPr algn="r" eaLnBrk="1" hangingPunct="1"/>
              <a:r>
                <a:rPr lang="en-US" b="1" dirty="0" smtClean="0">
                  <a:latin typeface="Century Gothic" pitchFamily="34" charset="0"/>
                </a:rPr>
                <a:t>Population dynamics</a:t>
              </a:r>
            </a:p>
          </p:txBody>
        </p:sp>
      </p:grpSp>
      <p:sp>
        <p:nvSpPr>
          <p:cNvPr id="17" name="Rectangle 16"/>
          <p:cNvSpPr/>
          <p:nvPr/>
        </p:nvSpPr>
        <p:spPr>
          <a:xfrm>
            <a:off x="4655760" y="5423458"/>
            <a:ext cx="3057373" cy="1200329"/>
          </a:xfrm>
          <a:prstGeom prst="rect">
            <a:avLst/>
          </a:prstGeom>
        </p:spPr>
        <p:txBody>
          <a:bodyPr wrap="square">
            <a:spAutoFit/>
          </a:bodyPr>
          <a:lstStyle/>
          <a:p>
            <a:pPr algn="l" eaLnBrk="1" hangingPunct="1"/>
            <a:r>
              <a:rPr lang="en-US" b="1" dirty="0" smtClean="0">
                <a:latin typeface="Century Gothic" pitchFamily="34" charset="0"/>
              </a:rPr>
              <a:t>How can I achieve a better sample size by combining transect and telemetry data?</a:t>
            </a:r>
          </a:p>
        </p:txBody>
      </p:sp>
      <p:sp>
        <p:nvSpPr>
          <p:cNvPr id="21" name="Rectangle 20"/>
          <p:cNvSpPr/>
          <p:nvPr/>
        </p:nvSpPr>
        <p:spPr>
          <a:xfrm>
            <a:off x="1463828" y="5380672"/>
            <a:ext cx="3057373" cy="1477328"/>
          </a:xfrm>
          <a:prstGeom prst="rect">
            <a:avLst/>
          </a:prstGeom>
        </p:spPr>
        <p:txBody>
          <a:bodyPr wrap="square">
            <a:spAutoFit/>
          </a:bodyPr>
          <a:lstStyle/>
          <a:p>
            <a:pPr algn="l" eaLnBrk="1" hangingPunct="1"/>
            <a:r>
              <a:rPr lang="en-US" b="1" dirty="0" smtClean="0">
                <a:latin typeface="Century Gothic" pitchFamily="34" charset="0"/>
              </a:rPr>
              <a:t>Can we speed up statistical inference in movement ecology to deal with increasing data sets?</a:t>
            </a:r>
          </a:p>
        </p:txBody>
      </p:sp>
    </p:spTree>
    <p:extLst>
      <p:ext uri="{BB962C8B-B14F-4D97-AF65-F5344CB8AC3E}">
        <p14:creationId xmlns:p14="http://schemas.microsoft.com/office/powerpoint/2010/main" val="1420424695"/>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a:xfrm>
            <a:off x="1103313" y="679450"/>
            <a:ext cx="7340600" cy="506413"/>
          </a:xfrm>
          <a:noFill/>
        </p:spPr>
        <p:txBody>
          <a:bodyPr lIns="0" tIns="0" rIns="0" bIns="0"/>
          <a:lstStyle/>
          <a:p>
            <a:pPr eaLnBrk="1" hangingPunct="1"/>
            <a:r>
              <a:rPr lang="en-GB" sz="2500" b="1" dirty="0" smtClean="0">
                <a:solidFill>
                  <a:srgbClr val="333300"/>
                </a:solidFill>
                <a:latin typeface="Century Gothic" pitchFamily="34" charset="0"/>
              </a:rPr>
              <a:t>Overview</a:t>
            </a:r>
            <a:endParaRPr lang="en-US" sz="2500" b="1" dirty="0" smtClean="0">
              <a:solidFill>
                <a:srgbClr val="333300"/>
              </a:solidFill>
              <a:latin typeface="Century Gothic" pitchFamily="34" charset="0"/>
            </a:endParaRPr>
          </a:p>
        </p:txBody>
      </p:sp>
      <p:sp>
        <p:nvSpPr>
          <p:cNvPr id="30" name="Rectangle 29"/>
          <p:cNvSpPr/>
          <p:nvPr/>
        </p:nvSpPr>
        <p:spPr>
          <a:xfrm>
            <a:off x="562717" y="2138309"/>
            <a:ext cx="1901083" cy="830997"/>
          </a:xfrm>
          <a:prstGeom prst="rect">
            <a:avLst/>
          </a:prstGeom>
        </p:spPr>
        <p:txBody>
          <a:bodyPr wrap="square">
            <a:spAutoFit/>
          </a:bodyPr>
          <a:lstStyle/>
          <a:p>
            <a:pPr eaLnBrk="1" hangingPunct="1"/>
            <a:r>
              <a:rPr lang="en-US" sz="1600" b="1" dirty="0" smtClean="0">
                <a:latin typeface="Century Gothic" pitchFamily="34" charset="0"/>
              </a:rPr>
              <a:t>Individual movement</a:t>
            </a:r>
            <a:endParaRPr lang="en-US" sz="1600" b="1" i="1" dirty="0" smtClean="0">
              <a:latin typeface="Century Gothic" pitchFamily="34" charset="0"/>
            </a:endParaRPr>
          </a:p>
          <a:p>
            <a:pPr eaLnBrk="1" hangingPunct="1"/>
            <a:endParaRPr lang="en-US" sz="1600" b="1" i="1" dirty="0">
              <a:latin typeface="Century Gothic" pitchFamily="34" charset="0"/>
            </a:endParaRPr>
          </a:p>
        </p:txBody>
      </p:sp>
      <p:sp>
        <p:nvSpPr>
          <p:cNvPr id="5" name="Rectangle 4"/>
          <p:cNvSpPr/>
          <p:nvPr/>
        </p:nvSpPr>
        <p:spPr>
          <a:xfrm>
            <a:off x="6375400" y="2138309"/>
            <a:ext cx="2393951" cy="830997"/>
          </a:xfrm>
          <a:prstGeom prst="rect">
            <a:avLst/>
          </a:prstGeom>
        </p:spPr>
        <p:txBody>
          <a:bodyPr wrap="square">
            <a:spAutoFit/>
          </a:bodyPr>
          <a:lstStyle/>
          <a:p>
            <a:pPr eaLnBrk="1" hangingPunct="1"/>
            <a:r>
              <a:rPr lang="en-US" sz="1600" b="1" dirty="0" smtClean="0">
                <a:latin typeface="Century Gothic" pitchFamily="34" charset="0"/>
              </a:rPr>
              <a:t>Long-term </a:t>
            </a:r>
          </a:p>
          <a:p>
            <a:pPr eaLnBrk="1" hangingPunct="1"/>
            <a:r>
              <a:rPr lang="en-US" sz="1600" b="1" dirty="0" smtClean="0">
                <a:latin typeface="Century Gothic" pitchFamily="34" charset="0"/>
              </a:rPr>
              <a:t>population dynamics</a:t>
            </a:r>
            <a:endParaRPr lang="en-US" sz="1600" b="1" i="1" dirty="0" smtClean="0">
              <a:latin typeface="Century Gothic" pitchFamily="34" charset="0"/>
            </a:endParaRPr>
          </a:p>
          <a:p>
            <a:pPr eaLnBrk="1" hangingPunct="1"/>
            <a:endParaRPr lang="en-US" sz="1600" b="1" i="1" dirty="0">
              <a:latin typeface="Century Gothic" pitchFamily="34" charset="0"/>
            </a:endParaRPr>
          </a:p>
        </p:txBody>
      </p:sp>
      <p:sp>
        <p:nvSpPr>
          <p:cNvPr id="6" name="Rectangle 5"/>
          <p:cNvSpPr/>
          <p:nvPr/>
        </p:nvSpPr>
        <p:spPr>
          <a:xfrm>
            <a:off x="3610717" y="2138309"/>
            <a:ext cx="1901083" cy="830997"/>
          </a:xfrm>
          <a:prstGeom prst="rect">
            <a:avLst/>
          </a:prstGeom>
        </p:spPr>
        <p:txBody>
          <a:bodyPr wrap="square">
            <a:spAutoFit/>
          </a:bodyPr>
          <a:lstStyle/>
          <a:p>
            <a:pPr eaLnBrk="1" hangingPunct="1"/>
            <a:r>
              <a:rPr lang="en-US" sz="1600" b="1" dirty="0" smtClean="0">
                <a:latin typeface="Century Gothic" pitchFamily="34" charset="0"/>
              </a:rPr>
              <a:t>Large-scale distribution</a:t>
            </a:r>
            <a:endParaRPr lang="en-US" sz="1600" b="1" i="1" dirty="0" smtClean="0">
              <a:latin typeface="Century Gothic" pitchFamily="34" charset="0"/>
            </a:endParaRPr>
          </a:p>
          <a:p>
            <a:pPr eaLnBrk="1" hangingPunct="1"/>
            <a:endParaRPr lang="en-US" sz="1600" b="1" i="1" dirty="0">
              <a:latin typeface="Century Gothic" pitchFamily="34" charset="0"/>
            </a:endParaRPr>
          </a:p>
        </p:txBody>
      </p:sp>
      <p:pic>
        <p:nvPicPr>
          <p:cNvPr id="8" name="Picture 7"/>
          <p:cNvPicPr>
            <a:picLocks noChangeAspect="1"/>
          </p:cNvPicPr>
          <p:nvPr/>
        </p:nvPicPr>
        <p:blipFill rotWithShape="1">
          <a:blip r:embed="rId2">
            <a:clrChange>
              <a:clrFrom>
                <a:srgbClr val="FFFFFF"/>
              </a:clrFrom>
              <a:clrTo>
                <a:srgbClr val="FFFFFF">
                  <a:alpha val="0"/>
                </a:srgbClr>
              </a:clrTo>
            </a:clrChange>
          </a:blip>
          <a:srcRect l="65215" t="19391" r="14793" b="29216"/>
          <a:stretch/>
        </p:blipFill>
        <p:spPr>
          <a:xfrm>
            <a:off x="3797301" y="2692399"/>
            <a:ext cx="1434044" cy="1439997"/>
          </a:xfrm>
          <a:prstGeom prst="rect">
            <a:avLst/>
          </a:prstGeom>
          <a:ln>
            <a:noFill/>
          </a:ln>
          <a:effectLst/>
        </p:spPr>
      </p:pic>
      <p:pic>
        <p:nvPicPr>
          <p:cNvPr id="9" name="Picture 8"/>
          <p:cNvPicPr>
            <a:picLocks noChangeAspect="1"/>
          </p:cNvPicPr>
          <p:nvPr/>
        </p:nvPicPr>
        <p:blipFill rotWithShape="1">
          <a:blip r:embed="rId3"/>
          <a:srcRect r="42754"/>
          <a:stretch/>
        </p:blipFill>
        <p:spPr>
          <a:xfrm>
            <a:off x="984056" y="2660653"/>
            <a:ext cx="1052000" cy="1439998"/>
          </a:xfrm>
          <a:prstGeom prst="rect">
            <a:avLst/>
          </a:prstGeom>
        </p:spPr>
      </p:pic>
      <p:pic>
        <p:nvPicPr>
          <p:cNvPr id="10" name="Picture 9"/>
          <p:cNvPicPr>
            <a:picLocks noChangeAspect="1"/>
          </p:cNvPicPr>
          <p:nvPr/>
        </p:nvPicPr>
        <p:blipFill>
          <a:blip r:embed="rId4"/>
          <a:stretch>
            <a:fillRect/>
          </a:stretch>
        </p:blipFill>
        <p:spPr>
          <a:xfrm>
            <a:off x="6482583" y="2711453"/>
            <a:ext cx="2300621" cy="1440000"/>
          </a:xfrm>
          <a:prstGeom prst="rect">
            <a:avLst/>
          </a:prstGeom>
          <a:ln>
            <a:noFill/>
          </a:ln>
          <a:effectLst/>
        </p:spPr>
      </p:pic>
      <p:sp>
        <p:nvSpPr>
          <p:cNvPr id="11" name="Rectangle 10"/>
          <p:cNvSpPr/>
          <p:nvPr/>
        </p:nvSpPr>
        <p:spPr>
          <a:xfrm>
            <a:off x="215900" y="4591050"/>
            <a:ext cx="8737600" cy="1815882"/>
          </a:xfrm>
          <a:prstGeom prst="rect">
            <a:avLst/>
          </a:prstGeom>
        </p:spPr>
        <p:txBody>
          <a:bodyPr wrap="square">
            <a:spAutoFit/>
          </a:bodyPr>
          <a:lstStyle/>
          <a:p>
            <a:pPr algn="l" eaLnBrk="1" hangingPunct="1"/>
            <a:r>
              <a:rPr lang="en-US" sz="1600" b="1" dirty="0" smtClean="0">
                <a:latin typeface="Century Gothic" pitchFamily="34" charset="0"/>
              </a:rPr>
              <a:t>Moving from one level of complexity to the next, leaves behind some biological  features. E.g. </a:t>
            </a:r>
            <a:r>
              <a:rPr lang="en-US" sz="1600" b="1" dirty="0">
                <a:latin typeface="Century Gothic" pitchFamily="34" charset="0"/>
              </a:rPr>
              <a:t>m</a:t>
            </a:r>
            <a:r>
              <a:rPr lang="en-US" sz="1600" b="1" dirty="0" smtClean="0">
                <a:latin typeface="Century Gothic" pitchFamily="34" charset="0"/>
              </a:rPr>
              <a:t>any different modes of movement will give us the same population distribution. Many different uses of habitat will give us the same population dynamics</a:t>
            </a:r>
            <a:r>
              <a:rPr lang="en-US" sz="1600" b="1" i="1" dirty="0" smtClean="0">
                <a:latin typeface="Century Gothic" pitchFamily="34" charset="0"/>
              </a:rPr>
              <a:t>.</a:t>
            </a:r>
          </a:p>
          <a:p>
            <a:pPr algn="l" eaLnBrk="1" hangingPunct="1"/>
            <a:endParaRPr lang="en-US" sz="1600" b="1" i="1" dirty="0">
              <a:latin typeface="Century Gothic" pitchFamily="34" charset="0"/>
            </a:endParaRPr>
          </a:p>
          <a:p>
            <a:pPr algn="l" eaLnBrk="1" hangingPunct="1"/>
            <a:r>
              <a:rPr lang="en-US" sz="1600" b="1" dirty="0" smtClean="0">
                <a:latin typeface="Century Gothic" pitchFamily="34" charset="0"/>
              </a:rPr>
              <a:t>Species-habitat association models are the most expedient way of analyzing big data to answer large-scale and long-term questions. It may be possible to answer questions at all three levels under this single inferential  framework.</a:t>
            </a:r>
          </a:p>
        </p:txBody>
      </p:sp>
      <p:sp>
        <p:nvSpPr>
          <p:cNvPr id="12" name="Striped Right Arrow 11"/>
          <p:cNvSpPr/>
          <p:nvPr/>
        </p:nvSpPr>
        <p:spPr>
          <a:xfrm>
            <a:off x="5340350" y="3035300"/>
            <a:ext cx="1136650" cy="692150"/>
          </a:xfrm>
          <a:prstGeom prst="stripedRightArrow">
            <a:avLst>
              <a:gd name="adj1" fmla="val 64679"/>
              <a:gd name="adj2" fmla="val 61009"/>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Striped Right Arrow 12"/>
          <p:cNvSpPr/>
          <p:nvPr/>
        </p:nvSpPr>
        <p:spPr>
          <a:xfrm>
            <a:off x="2324100" y="3035300"/>
            <a:ext cx="1225550" cy="692150"/>
          </a:xfrm>
          <a:prstGeom prst="stripedRightArrow">
            <a:avLst>
              <a:gd name="adj1" fmla="val 64679"/>
              <a:gd name="adj2" fmla="val 61009"/>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81914784"/>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a:xfrm>
            <a:off x="1103313" y="679450"/>
            <a:ext cx="7340600" cy="506413"/>
          </a:xfrm>
          <a:noFill/>
        </p:spPr>
        <p:txBody>
          <a:bodyPr lIns="0" tIns="0" rIns="0" bIns="0"/>
          <a:lstStyle/>
          <a:p>
            <a:pPr eaLnBrk="1" hangingPunct="1"/>
            <a:r>
              <a:rPr lang="en-GB" sz="2500" b="1" dirty="0" smtClean="0">
                <a:solidFill>
                  <a:srgbClr val="333300"/>
                </a:solidFill>
                <a:latin typeface="Century Gothic" pitchFamily="34" charset="0"/>
              </a:rPr>
              <a:t>An afterthought about slow movement</a:t>
            </a:r>
            <a:endParaRPr lang="en-US" sz="2500" b="1" dirty="0" smtClean="0">
              <a:solidFill>
                <a:srgbClr val="333300"/>
              </a:solidFill>
              <a:latin typeface="Century Gothic" pitchFamily="34" charset="0"/>
            </a:endParaRPr>
          </a:p>
        </p:txBody>
      </p:sp>
      <p:sp>
        <p:nvSpPr>
          <p:cNvPr id="30" name="Rectangle 29"/>
          <p:cNvSpPr/>
          <p:nvPr/>
        </p:nvSpPr>
        <p:spPr>
          <a:xfrm>
            <a:off x="511917" y="2195200"/>
            <a:ext cx="8225683" cy="1754327"/>
          </a:xfrm>
          <a:prstGeom prst="rect">
            <a:avLst/>
          </a:prstGeom>
        </p:spPr>
        <p:txBody>
          <a:bodyPr wrap="square">
            <a:spAutoFit/>
          </a:bodyPr>
          <a:lstStyle/>
          <a:p>
            <a:pPr eaLnBrk="1" hangingPunct="1"/>
            <a:r>
              <a:rPr lang="en-US" b="1" dirty="0" smtClean="0">
                <a:latin typeface="Century Gothic" pitchFamily="34" charset="0"/>
              </a:rPr>
              <a:t>Issues of accessibility are grander and slower-moving in plant dispersal (more-generally, species range change). </a:t>
            </a:r>
          </a:p>
          <a:p>
            <a:pPr eaLnBrk="1" hangingPunct="1"/>
            <a:endParaRPr lang="en-US" b="1" i="1" dirty="0">
              <a:latin typeface="Century Gothic" pitchFamily="34" charset="0"/>
            </a:endParaRPr>
          </a:p>
          <a:p>
            <a:pPr eaLnBrk="1" hangingPunct="1"/>
            <a:r>
              <a:rPr lang="en-US" b="1" dirty="0" smtClean="0">
                <a:latin typeface="Century Gothic" pitchFamily="34" charset="0"/>
              </a:rPr>
              <a:t>These systems should not be considered off-limits for movement ecologists.</a:t>
            </a:r>
          </a:p>
          <a:p>
            <a:pPr eaLnBrk="1" hangingPunct="1"/>
            <a:endParaRPr lang="en-US" b="1" i="1" dirty="0">
              <a:latin typeface="Century Gothic" pitchFamily="34" charset="0"/>
            </a:endParaRPr>
          </a:p>
        </p:txBody>
      </p:sp>
      <p:pic>
        <p:nvPicPr>
          <p:cNvPr id="2" name="Picture 1"/>
          <p:cNvPicPr>
            <a:picLocks noChangeAspect="1"/>
          </p:cNvPicPr>
          <p:nvPr/>
        </p:nvPicPr>
        <p:blipFill>
          <a:blip r:embed="rId2"/>
          <a:stretch>
            <a:fillRect/>
          </a:stretch>
        </p:blipFill>
        <p:spPr>
          <a:xfrm>
            <a:off x="602439" y="3780940"/>
            <a:ext cx="4076700" cy="2717800"/>
          </a:xfrm>
          <a:prstGeom prst="rect">
            <a:avLst/>
          </a:prstGeom>
        </p:spPr>
      </p:pic>
      <p:sp>
        <p:nvSpPr>
          <p:cNvPr id="3" name="Rectangle 2"/>
          <p:cNvSpPr/>
          <p:nvPr/>
        </p:nvSpPr>
        <p:spPr>
          <a:xfrm>
            <a:off x="4737100" y="4851400"/>
            <a:ext cx="2292350" cy="1384995"/>
          </a:xfrm>
          <a:prstGeom prst="rect">
            <a:avLst/>
          </a:prstGeom>
        </p:spPr>
        <p:txBody>
          <a:bodyPr wrap="square">
            <a:spAutoFit/>
          </a:bodyPr>
          <a:lstStyle/>
          <a:p>
            <a:pPr algn="l"/>
            <a:r>
              <a:rPr lang="en-US" sz="1200" dirty="0">
                <a:latin typeface="Century Gothic"/>
                <a:cs typeface="Century Gothic"/>
              </a:rPr>
              <a:t>Hectare of tropical forest in </a:t>
            </a:r>
            <a:r>
              <a:rPr lang="en-US" sz="1200" dirty="0" smtClean="0">
                <a:latin typeface="Century Gothic"/>
                <a:cs typeface="Century Gothic"/>
              </a:rPr>
              <a:t>Peru </a:t>
            </a:r>
            <a:r>
              <a:rPr lang="en-US" sz="1200" dirty="0">
                <a:latin typeface="Century Gothic"/>
                <a:cs typeface="Century Gothic"/>
              </a:rPr>
              <a:t>obtained using Carnegie Airborne Observatory (CAO) laser-guided imaging spectroscopy. </a:t>
            </a:r>
            <a:endParaRPr lang="en-US" sz="1200" dirty="0" smtClean="0">
              <a:latin typeface="Century Gothic"/>
              <a:cs typeface="Century Gothic"/>
            </a:endParaRPr>
          </a:p>
          <a:p>
            <a:pPr algn="l"/>
            <a:r>
              <a:rPr lang="en-US" sz="1200" dirty="0" smtClean="0">
                <a:latin typeface="Century Gothic"/>
                <a:cs typeface="Century Gothic"/>
              </a:rPr>
              <a:t>Image</a:t>
            </a:r>
            <a:r>
              <a:rPr lang="en-US" sz="1200" dirty="0">
                <a:latin typeface="Century Gothic"/>
                <a:cs typeface="Century Gothic"/>
              </a:rPr>
              <a:t>: </a:t>
            </a:r>
            <a:r>
              <a:rPr lang="en-US" sz="1200" dirty="0" err="1">
                <a:latin typeface="Century Gothic"/>
                <a:cs typeface="Century Gothic"/>
              </a:rPr>
              <a:t>Asner</a:t>
            </a:r>
            <a:r>
              <a:rPr lang="en-US" sz="1200" dirty="0">
                <a:latin typeface="Century Gothic"/>
                <a:cs typeface="Century Gothic"/>
              </a:rPr>
              <a:t> et. al, 2017</a:t>
            </a:r>
          </a:p>
        </p:txBody>
      </p:sp>
    </p:spTree>
    <p:extLst>
      <p:ext uri="{BB962C8B-B14F-4D97-AF65-F5344CB8AC3E}">
        <p14:creationId xmlns:p14="http://schemas.microsoft.com/office/powerpoint/2010/main" val="480779174"/>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a:xfrm>
            <a:off x="1103313" y="679450"/>
            <a:ext cx="7340600" cy="506413"/>
          </a:xfrm>
          <a:noFill/>
        </p:spPr>
        <p:txBody>
          <a:bodyPr lIns="0" tIns="0" rIns="0" bIns="0"/>
          <a:lstStyle/>
          <a:p>
            <a:pPr eaLnBrk="1" hangingPunct="1"/>
            <a:r>
              <a:rPr lang="en-GB" sz="2500" b="1" dirty="0" smtClean="0">
                <a:solidFill>
                  <a:srgbClr val="333300"/>
                </a:solidFill>
                <a:latin typeface="Century Gothic" pitchFamily="34" charset="0"/>
              </a:rPr>
              <a:t>Thank you.</a:t>
            </a:r>
            <a:endParaRPr lang="en-US" sz="2500" b="1" dirty="0" smtClean="0">
              <a:solidFill>
                <a:srgbClr val="333300"/>
              </a:solidFill>
              <a:latin typeface="Century Gothic" pitchFamily="34" charset="0"/>
            </a:endParaRPr>
          </a:p>
        </p:txBody>
      </p:sp>
      <p:sp>
        <p:nvSpPr>
          <p:cNvPr id="30" name="Rectangle 29"/>
          <p:cNvSpPr/>
          <p:nvPr/>
        </p:nvSpPr>
        <p:spPr>
          <a:xfrm>
            <a:off x="527037" y="2618510"/>
            <a:ext cx="8225683" cy="2092881"/>
          </a:xfrm>
          <a:prstGeom prst="rect">
            <a:avLst/>
          </a:prstGeom>
        </p:spPr>
        <p:txBody>
          <a:bodyPr wrap="square">
            <a:spAutoFit/>
          </a:bodyPr>
          <a:lstStyle/>
          <a:p>
            <a:pPr eaLnBrk="1" hangingPunct="1"/>
            <a:r>
              <a:rPr lang="en-US" sz="2800" b="1" dirty="0" smtClean="0">
                <a:latin typeface="Century Gothic" pitchFamily="34" charset="0"/>
              </a:rPr>
              <a:t>Email me for copies of this talk and information about R libraries and implementation</a:t>
            </a:r>
          </a:p>
          <a:p>
            <a:pPr eaLnBrk="1" hangingPunct="1"/>
            <a:endParaRPr lang="en-US" sz="2800" b="1" dirty="0">
              <a:latin typeface="Century Gothic" pitchFamily="34" charset="0"/>
            </a:endParaRPr>
          </a:p>
          <a:p>
            <a:pPr eaLnBrk="1" hangingPunct="1"/>
            <a:r>
              <a:rPr lang="en-US" sz="2800" b="1" dirty="0" err="1" smtClean="0">
                <a:latin typeface="Century Gothic" pitchFamily="34" charset="0"/>
              </a:rPr>
              <a:t>Jason.matthiopoulos@glasgow.ac.uk</a:t>
            </a:r>
            <a:endParaRPr lang="en-US" sz="2800" b="1" dirty="0" smtClean="0">
              <a:latin typeface="Century Gothic" pitchFamily="34" charset="0"/>
            </a:endParaRPr>
          </a:p>
          <a:p>
            <a:pPr eaLnBrk="1" hangingPunct="1"/>
            <a:endParaRPr lang="en-US" b="1" i="1" dirty="0">
              <a:latin typeface="Century Gothic" pitchFamily="34" charset="0"/>
            </a:endParaRPr>
          </a:p>
        </p:txBody>
      </p:sp>
    </p:spTree>
    <p:extLst>
      <p:ext uri="{BB962C8B-B14F-4D97-AF65-F5344CB8AC3E}">
        <p14:creationId xmlns:p14="http://schemas.microsoft.com/office/powerpoint/2010/main" val="340254379"/>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a:xfrm>
            <a:off x="959380" y="662517"/>
            <a:ext cx="7340600" cy="1009297"/>
          </a:xfrm>
          <a:noFill/>
        </p:spPr>
        <p:txBody>
          <a:bodyPr lIns="0" tIns="0" rIns="0" bIns="0"/>
          <a:lstStyle/>
          <a:p>
            <a:pPr eaLnBrk="1" hangingPunct="1"/>
            <a:r>
              <a:rPr lang="en-GB" sz="2800" b="1" dirty="0" smtClean="0">
                <a:solidFill>
                  <a:srgbClr val="333300"/>
                </a:solidFill>
                <a:latin typeface="Century Gothic" pitchFamily="34" charset="0"/>
              </a:rPr>
              <a:t>A tidier taxonomy of questions</a:t>
            </a:r>
            <a:endParaRPr lang="en-US" sz="2800" b="1" dirty="0" smtClean="0">
              <a:solidFill>
                <a:srgbClr val="333300"/>
              </a:solidFill>
              <a:latin typeface="Century Gothic" pitchFamily="34" charset="0"/>
            </a:endParaRPr>
          </a:p>
        </p:txBody>
      </p:sp>
      <p:sp>
        <p:nvSpPr>
          <p:cNvPr id="30" name="Rectangle 29"/>
          <p:cNvSpPr/>
          <p:nvPr/>
        </p:nvSpPr>
        <p:spPr>
          <a:xfrm>
            <a:off x="3021694" y="2112990"/>
            <a:ext cx="3057373" cy="369332"/>
          </a:xfrm>
          <a:prstGeom prst="rect">
            <a:avLst/>
          </a:prstGeom>
        </p:spPr>
        <p:txBody>
          <a:bodyPr wrap="square">
            <a:spAutoFit/>
          </a:bodyPr>
          <a:lstStyle/>
          <a:p>
            <a:pPr algn="l" eaLnBrk="1" hangingPunct="1"/>
            <a:r>
              <a:rPr lang="en-US" b="1" dirty="0" smtClean="0">
                <a:latin typeface="Century Gothic" pitchFamily="34" charset="0"/>
              </a:rPr>
              <a:t>How does habitat shape:</a:t>
            </a:r>
          </a:p>
        </p:txBody>
      </p:sp>
      <p:grpSp>
        <p:nvGrpSpPr>
          <p:cNvPr id="3" name="Group 2"/>
          <p:cNvGrpSpPr/>
          <p:nvPr/>
        </p:nvGrpSpPr>
        <p:grpSpPr>
          <a:xfrm>
            <a:off x="728132" y="2563033"/>
            <a:ext cx="2188225" cy="3176013"/>
            <a:chOff x="5055469" y="1522440"/>
            <a:chExt cx="2188225" cy="3176013"/>
          </a:xfrm>
        </p:grpSpPr>
        <p:pic>
          <p:nvPicPr>
            <p:cNvPr id="6" name="Picture 5"/>
            <p:cNvPicPr>
              <a:picLocks noChangeAspect="1"/>
            </p:cNvPicPr>
            <p:nvPr/>
          </p:nvPicPr>
          <p:blipFill rotWithShape="1">
            <a:blip r:embed="rId3"/>
            <a:srcRect r="42754"/>
            <a:stretch/>
          </p:blipFill>
          <p:spPr>
            <a:xfrm>
              <a:off x="5384606" y="2525187"/>
              <a:ext cx="1587694" cy="2173266"/>
            </a:xfrm>
            <a:prstGeom prst="rect">
              <a:avLst/>
            </a:prstGeom>
            <a:ln>
              <a:noFill/>
            </a:ln>
            <a:effectLst>
              <a:outerShdw blurRad="292100" dist="139700" dir="2700000" algn="tl" rotWithShape="0">
                <a:srgbClr val="333333">
                  <a:alpha val="65000"/>
                </a:srgbClr>
              </a:outerShdw>
            </a:effectLst>
          </p:spPr>
        </p:pic>
        <p:sp>
          <p:nvSpPr>
            <p:cNvPr id="8" name="Rectangle 7"/>
            <p:cNvSpPr/>
            <p:nvPr/>
          </p:nvSpPr>
          <p:spPr>
            <a:xfrm>
              <a:off x="5055469" y="1522440"/>
              <a:ext cx="2188225" cy="646331"/>
            </a:xfrm>
            <a:prstGeom prst="rect">
              <a:avLst/>
            </a:prstGeom>
          </p:spPr>
          <p:txBody>
            <a:bodyPr wrap="square">
              <a:spAutoFit/>
            </a:bodyPr>
            <a:lstStyle/>
            <a:p>
              <a:pPr eaLnBrk="1" hangingPunct="1"/>
              <a:r>
                <a:rPr lang="en-US" b="1" dirty="0" smtClean="0">
                  <a:latin typeface="Century Gothic" pitchFamily="34" charset="0"/>
                </a:rPr>
                <a:t>Individual </a:t>
              </a:r>
              <a:r>
                <a:rPr lang="en-US" b="1" dirty="0" err="1" smtClean="0">
                  <a:latin typeface="Century Gothic" pitchFamily="34" charset="0"/>
                </a:rPr>
                <a:t>behaviour</a:t>
              </a:r>
              <a:endParaRPr lang="en-US" b="1" dirty="0" smtClean="0">
                <a:latin typeface="Century Gothic" pitchFamily="34" charset="0"/>
              </a:endParaRPr>
            </a:p>
          </p:txBody>
        </p:sp>
      </p:grpSp>
      <p:grpSp>
        <p:nvGrpSpPr>
          <p:cNvPr id="4" name="Group 3"/>
          <p:cNvGrpSpPr/>
          <p:nvPr/>
        </p:nvGrpSpPr>
        <p:grpSpPr>
          <a:xfrm>
            <a:off x="3733802" y="2565959"/>
            <a:ext cx="1827564" cy="2825192"/>
            <a:chOff x="6197601" y="2464358"/>
            <a:chExt cx="1827564" cy="2825192"/>
          </a:xfrm>
        </p:grpSpPr>
        <p:pic>
          <p:nvPicPr>
            <p:cNvPr id="5" name="Picture 4"/>
            <p:cNvPicPr>
              <a:picLocks noChangeAspect="1"/>
            </p:cNvPicPr>
            <p:nvPr/>
          </p:nvPicPr>
          <p:blipFill rotWithShape="1">
            <a:blip r:embed="rId4">
              <a:clrChange>
                <a:clrFrom>
                  <a:srgbClr val="FFFFFF"/>
                </a:clrFrom>
                <a:clrTo>
                  <a:srgbClr val="FFFFFF">
                    <a:alpha val="0"/>
                  </a:srgbClr>
                </a:clrTo>
              </a:clrChange>
            </a:blip>
            <a:srcRect l="65215" t="19391" r="14793" b="29216"/>
            <a:stretch/>
          </p:blipFill>
          <p:spPr>
            <a:xfrm>
              <a:off x="6197601" y="3454399"/>
              <a:ext cx="1827564" cy="1835151"/>
            </a:xfrm>
            <a:prstGeom prst="rect">
              <a:avLst/>
            </a:prstGeom>
            <a:ln>
              <a:noFill/>
            </a:ln>
            <a:effectLst>
              <a:outerShdw blurRad="292100" dist="139700" dir="2700000" algn="tl" rotWithShape="0">
                <a:srgbClr val="333333">
                  <a:alpha val="65000"/>
                </a:srgbClr>
              </a:outerShdw>
            </a:effectLst>
          </p:spPr>
        </p:pic>
        <p:sp>
          <p:nvSpPr>
            <p:cNvPr id="9" name="Rectangle 8"/>
            <p:cNvSpPr/>
            <p:nvPr/>
          </p:nvSpPr>
          <p:spPr>
            <a:xfrm>
              <a:off x="6443133" y="2464358"/>
              <a:ext cx="1130078" cy="646331"/>
            </a:xfrm>
            <a:prstGeom prst="rect">
              <a:avLst/>
            </a:prstGeom>
          </p:spPr>
          <p:txBody>
            <a:bodyPr wrap="square">
              <a:spAutoFit/>
            </a:bodyPr>
            <a:lstStyle/>
            <a:p>
              <a:pPr eaLnBrk="1" hangingPunct="1"/>
              <a:r>
                <a:rPr lang="en-US" b="1" dirty="0" smtClean="0">
                  <a:latin typeface="Century Gothic" pitchFamily="34" charset="0"/>
                </a:rPr>
                <a:t>Space use</a:t>
              </a:r>
            </a:p>
          </p:txBody>
        </p:sp>
      </p:grpSp>
      <p:grpSp>
        <p:nvGrpSpPr>
          <p:cNvPr id="11" name="Group 10"/>
          <p:cNvGrpSpPr/>
          <p:nvPr/>
        </p:nvGrpSpPr>
        <p:grpSpPr>
          <a:xfrm>
            <a:off x="6555936" y="2565289"/>
            <a:ext cx="2300621" cy="2717912"/>
            <a:chOff x="6781995" y="3624291"/>
            <a:chExt cx="2300621" cy="2717912"/>
          </a:xfrm>
        </p:grpSpPr>
        <p:pic>
          <p:nvPicPr>
            <p:cNvPr id="7" name="Picture 6"/>
            <p:cNvPicPr>
              <a:picLocks noChangeAspect="1"/>
            </p:cNvPicPr>
            <p:nvPr/>
          </p:nvPicPr>
          <p:blipFill>
            <a:blip r:embed="rId5"/>
            <a:stretch>
              <a:fillRect/>
            </a:stretch>
          </p:blipFill>
          <p:spPr>
            <a:xfrm>
              <a:off x="6781995" y="4902203"/>
              <a:ext cx="2300621" cy="1440000"/>
            </a:xfrm>
            <a:prstGeom prst="rect">
              <a:avLst/>
            </a:prstGeom>
            <a:ln>
              <a:noFill/>
            </a:ln>
            <a:effectLst>
              <a:outerShdw blurRad="292100" dist="139700" dir="2700000" algn="tl" rotWithShape="0">
                <a:srgbClr val="333333">
                  <a:alpha val="65000"/>
                </a:srgbClr>
              </a:outerShdw>
            </a:effectLst>
          </p:spPr>
        </p:pic>
        <p:sp>
          <p:nvSpPr>
            <p:cNvPr id="10" name="Rectangle 9"/>
            <p:cNvSpPr/>
            <p:nvPr/>
          </p:nvSpPr>
          <p:spPr>
            <a:xfrm>
              <a:off x="6982460" y="3624291"/>
              <a:ext cx="1667933" cy="646331"/>
            </a:xfrm>
            <a:prstGeom prst="rect">
              <a:avLst/>
            </a:prstGeom>
          </p:spPr>
          <p:txBody>
            <a:bodyPr wrap="square">
              <a:spAutoFit/>
            </a:bodyPr>
            <a:lstStyle/>
            <a:p>
              <a:pPr algn="r" eaLnBrk="1" hangingPunct="1"/>
              <a:r>
                <a:rPr lang="en-US" b="1" dirty="0" smtClean="0">
                  <a:latin typeface="Century Gothic" pitchFamily="34" charset="0"/>
                </a:rPr>
                <a:t>Population dynamics</a:t>
              </a:r>
            </a:p>
          </p:txBody>
        </p:sp>
      </p:grpSp>
      <p:grpSp>
        <p:nvGrpSpPr>
          <p:cNvPr id="12" name="Group 11"/>
          <p:cNvGrpSpPr/>
          <p:nvPr/>
        </p:nvGrpSpPr>
        <p:grpSpPr>
          <a:xfrm>
            <a:off x="965200" y="5825068"/>
            <a:ext cx="7950200" cy="1032932"/>
            <a:chOff x="965200" y="5825068"/>
            <a:chExt cx="7950200" cy="1032932"/>
          </a:xfrm>
        </p:grpSpPr>
        <p:sp>
          <p:nvSpPr>
            <p:cNvPr id="2" name="Left-Right Arrow 1"/>
            <p:cNvSpPr/>
            <p:nvPr/>
          </p:nvSpPr>
          <p:spPr>
            <a:xfrm>
              <a:off x="965200" y="5825068"/>
              <a:ext cx="7950200" cy="1032932"/>
            </a:xfrm>
            <a:prstGeom prst="lef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 name="Rectangle 14"/>
            <p:cNvSpPr/>
            <p:nvPr/>
          </p:nvSpPr>
          <p:spPr>
            <a:xfrm>
              <a:off x="1473200" y="6041523"/>
              <a:ext cx="6925733" cy="646331"/>
            </a:xfrm>
            <a:prstGeom prst="rect">
              <a:avLst/>
            </a:prstGeom>
          </p:spPr>
          <p:txBody>
            <a:bodyPr wrap="square">
              <a:spAutoFit/>
            </a:bodyPr>
            <a:lstStyle/>
            <a:p>
              <a:pPr eaLnBrk="1" hangingPunct="1"/>
              <a:r>
                <a:rPr lang="en-US" b="1" dirty="0" smtClean="0">
                  <a:solidFill>
                    <a:schemeClr val="bg1"/>
                  </a:solidFill>
                  <a:latin typeface="Century Gothic" pitchFamily="34" charset="0"/>
                </a:rPr>
                <a:t>How do we capture and quantify these effects with biologically realistic statistical models?</a:t>
              </a:r>
            </a:p>
          </p:txBody>
        </p:sp>
      </p:grpSp>
    </p:spTree>
    <p:extLst>
      <p:ext uri="{BB962C8B-B14F-4D97-AF65-F5344CB8AC3E}">
        <p14:creationId xmlns:p14="http://schemas.microsoft.com/office/powerpoint/2010/main" val="3816200159"/>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1103313" y="679450"/>
            <a:ext cx="7340600" cy="1009297"/>
          </a:xfrm>
          <a:noFill/>
        </p:spPr>
        <p:txBody>
          <a:bodyPr lIns="0" tIns="0" rIns="0" bIns="0"/>
          <a:lstStyle/>
          <a:p>
            <a:pPr eaLnBrk="1" hangingPunct="1"/>
            <a:r>
              <a:rPr lang="en-GB" sz="2800" b="1" dirty="0" smtClean="0">
                <a:solidFill>
                  <a:srgbClr val="333300"/>
                </a:solidFill>
                <a:latin typeface="Century Gothic" pitchFamily="34" charset="0"/>
              </a:rPr>
              <a:t>The thesis of this talk</a:t>
            </a:r>
            <a:endParaRPr lang="en-US" sz="2800" b="1" dirty="0" smtClean="0">
              <a:solidFill>
                <a:srgbClr val="333300"/>
              </a:solidFill>
              <a:latin typeface="Century Gothic" pitchFamily="34" charset="0"/>
            </a:endParaRPr>
          </a:p>
        </p:txBody>
      </p:sp>
      <p:sp>
        <p:nvSpPr>
          <p:cNvPr id="5" name="Rectangle 4"/>
          <p:cNvSpPr/>
          <p:nvPr/>
        </p:nvSpPr>
        <p:spPr>
          <a:xfrm>
            <a:off x="175137" y="2205391"/>
            <a:ext cx="8649287" cy="830997"/>
          </a:xfrm>
          <a:prstGeom prst="rect">
            <a:avLst/>
          </a:prstGeom>
        </p:spPr>
        <p:txBody>
          <a:bodyPr wrap="square">
            <a:spAutoFit/>
          </a:bodyPr>
          <a:lstStyle/>
          <a:p>
            <a:pPr eaLnBrk="1" hangingPunct="1"/>
            <a:r>
              <a:rPr lang="en-US" sz="2400" b="1" dirty="0" smtClean="0">
                <a:latin typeface="Century Gothic" pitchFamily="34" charset="0"/>
              </a:rPr>
              <a:t>All of these questions can be answered via approaches that are rooted in species-habitat association models</a:t>
            </a:r>
          </a:p>
        </p:txBody>
      </p:sp>
      <p:sp>
        <p:nvSpPr>
          <p:cNvPr id="11" name="Rectangle 10"/>
          <p:cNvSpPr/>
          <p:nvPr/>
        </p:nvSpPr>
        <p:spPr>
          <a:xfrm>
            <a:off x="179089" y="5673385"/>
            <a:ext cx="8649287" cy="830997"/>
          </a:xfrm>
          <a:prstGeom prst="rect">
            <a:avLst/>
          </a:prstGeom>
        </p:spPr>
        <p:txBody>
          <a:bodyPr wrap="square">
            <a:spAutoFit/>
          </a:bodyPr>
          <a:lstStyle/>
          <a:p>
            <a:pPr eaLnBrk="1" hangingPunct="1"/>
            <a:r>
              <a:rPr lang="en-US" sz="2400" b="1" dirty="0" smtClean="0">
                <a:latin typeface="Century Gothic" pitchFamily="34" charset="0"/>
              </a:rPr>
              <a:t>None of these questions can be answered without explicitly thinking about movement.</a:t>
            </a:r>
          </a:p>
        </p:txBody>
      </p:sp>
      <p:pic>
        <p:nvPicPr>
          <p:cNvPr id="12" name="Picture 11"/>
          <p:cNvPicPr>
            <a:picLocks noChangeAspect="1"/>
          </p:cNvPicPr>
          <p:nvPr/>
        </p:nvPicPr>
        <p:blipFill>
          <a:blip r:embed="rId3"/>
          <a:stretch>
            <a:fillRect/>
          </a:stretch>
        </p:blipFill>
        <p:spPr>
          <a:xfrm>
            <a:off x="764855" y="2342361"/>
            <a:ext cx="8201594" cy="4222844"/>
          </a:xfrm>
          <a:prstGeom prst="rect">
            <a:avLst/>
          </a:prstGeom>
        </p:spPr>
      </p:pic>
    </p:spTree>
    <p:extLst>
      <p:ext uri="{BB962C8B-B14F-4D97-AF65-F5344CB8AC3E}">
        <p14:creationId xmlns:p14="http://schemas.microsoft.com/office/powerpoint/2010/main" val="289695950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afterEffect">
                                  <p:stCondLst>
                                    <p:cond delay="0"/>
                                  </p:stCondLst>
                                  <p:childTnLst>
                                    <p:animScale>
                                      <p:cBhvr>
                                        <p:cTn id="6" dur="2000" fill="hold"/>
                                        <p:tgtEl>
                                          <p:spTgt spid="12"/>
                                        </p:tgtEl>
                                      </p:cBhvr>
                                      <p:by x="50000" y="50000"/>
                                    </p:animScale>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clrChange>
              <a:clrFrom>
                <a:srgbClr val="FFFFFF"/>
              </a:clrFrom>
              <a:clrTo>
                <a:srgbClr val="FFFFFF">
                  <a:alpha val="0"/>
                </a:srgbClr>
              </a:clrTo>
            </a:clrChange>
          </a:blip>
          <a:stretch>
            <a:fillRect/>
          </a:stretch>
        </p:blipFill>
        <p:spPr>
          <a:xfrm>
            <a:off x="0" y="3250395"/>
            <a:ext cx="3556000" cy="3837214"/>
          </a:xfrm>
          <a:prstGeom prst="rect">
            <a:avLst/>
          </a:prstGeom>
        </p:spPr>
      </p:pic>
      <p:pic>
        <p:nvPicPr>
          <p:cNvPr id="3" name="Picture 2"/>
          <p:cNvPicPr>
            <a:picLocks noChangeAspect="1"/>
          </p:cNvPicPr>
          <p:nvPr/>
        </p:nvPicPr>
        <p:blipFill>
          <a:blip r:embed="rId4">
            <a:clrChange>
              <a:clrFrom>
                <a:srgbClr val="FFFFFF"/>
              </a:clrFrom>
              <a:clrTo>
                <a:srgbClr val="FFFFFF">
                  <a:alpha val="0"/>
                </a:srgbClr>
              </a:clrTo>
            </a:clrChange>
          </a:blip>
          <a:stretch>
            <a:fillRect/>
          </a:stretch>
        </p:blipFill>
        <p:spPr>
          <a:xfrm>
            <a:off x="4085817" y="4136391"/>
            <a:ext cx="5165787" cy="2017886"/>
          </a:xfrm>
          <a:prstGeom prst="rect">
            <a:avLst/>
          </a:prstGeom>
          <a:ln>
            <a:noFill/>
          </a:ln>
          <a:effectLst>
            <a:outerShdw blurRad="292100" dist="139700" dir="2700000" algn="tl" rotWithShape="0">
              <a:srgbClr val="333333">
                <a:alpha val="65000"/>
              </a:srgbClr>
            </a:outerShdw>
          </a:effectLst>
        </p:spPr>
      </p:pic>
      <p:pic>
        <p:nvPicPr>
          <p:cNvPr id="4" name="Picture 3"/>
          <p:cNvPicPr>
            <a:picLocks noChangeAspect="1"/>
          </p:cNvPicPr>
          <p:nvPr/>
        </p:nvPicPr>
        <p:blipFill>
          <a:blip r:embed="rId5"/>
          <a:stretch>
            <a:fillRect/>
          </a:stretch>
        </p:blipFill>
        <p:spPr>
          <a:xfrm>
            <a:off x="4044039" y="646721"/>
            <a:ext cx="4878500" cy="2653904"/>
          </a:xfrm>
          <a:prstGeom prst="rect">
            <a:avLst/>
          </a:prstGeom>
          <a:ln>
            <a:noFill/>
          </a:ln>
          <a:effectLst>
            <a:outerShdw blurRad="292100" dist="139700" dir="2700000" algn="tl" rotWithShape="0">
              <a:srgbClr val="333333">
                <a:alpha val="65000"/>
              </a:srgbClr>
            </a:outerShdw>
          </a:effectLst>
        </p:spPr>
      </p:pic>
      <p:grpSp>
        <p:nvGrpSpPr>
          <p:cNvPr id="10" name="Group 9"/>
          <p:cNvGrpSpPr/>
          <p:nvPr/>
        </p:nvGrpSpPr>
        <p:grpSpPr>
          <a:xfrm>
            <a:off x="1068003" y="626681"/>
            <a:ext cx="6640555" cy="4585230"/>
            <a:chOff x="1068003" y="626681"/>
            <a:chExt cx="6640555" cy="4585230"/>
          </a:xfrm>
        </p:grpSpPr>
        <p:pic>
          <p:nvPicPr>
            <p:cNvPr id="7" name="Picture 6"/>
            <p:cNvPicPr>
              <a:picLocks noChangeAspect="1"/>
            </p:cNvPicPr>
            <p:nvPr/>
          </p:nvPicPr>
          <p:blipFill>
            <a:blip r:embed="rId6">
              <a:clrChange>
                <a:clrFrom>
                  <a:srgbClr val="FEFCFB"/>
                </a:clrFrom>
                <a:clrTo>
                  <a:srgbClr val="FEFCFB">
                    <a:alpha val="0"/>
                  </a:srgbClr>
                </a:clrTo>
              </a:clrChange>
            </a:blip>
            <a:stretch>
              <a:fillRect/>
            </a:stretch>
          </p:blipFill>
          <p:spPr>
            <a:xfrm>
              <a:off x="1068003" y="3317241"/>
              <a:ext cx="1543728" cy="1543728"/>
            </a:xfrm>
            <a:prstGeom prst="rect">
              <a:avLst/>
            </a:prstGeom>
          </p:spPr>
        </p:pic>
        <p:pic>
          <p:nvPicPr>
            <p:cNvPr id="8" name="Picture 7"/>
            <p:cNvPicPr>
              <a:picLocks noChangeAspect="1"/>
            </p:cNvPicPr>
            <p:nvPr/>
          </p:nvPicPr>
          <p:blipFill>
            <a:blip r:embed="rId6">
              <a:clrChange>
                <a:clrFrom>
                  <a:srgbClr val="FEFCFB"/>
                </a:clrFrom>
                <a:clrTo>
                  <a:srgbClr val="FEFCFB">
                    <a:alpha val="0"/>
                  </a:srgbClr>
                </a:clrTo>
              </a:clrChange>
            </a:blip>
            <a:stretch>
              <a:fillRect/>
            </a:stretch>
          </p:blipFill>
          <p:spPr>
            <a:xfrm>
              <a:off x="5798684" y="3611188"/>
              <a:ext cx="1600723" cy="1600723"/>
            </a:xfrm>
            <a:prstGeom prst="rect">
              <a:avLst/>
            </a:prstGeom>
          </p:spPr>
        </p:pic>
        <p:pic>
          <p:nvPicPr>
            <p:cNvPr id="9" name="Picture 8"/>
            <p:cNvPicPr>
              <a:picLocks noChangeAspect="1"/>
            </p:cNvPicPr>
            <p:nvPr/>
          </p:nvPicPr>
          <p:blipFill>
            <a:blip r:embed="rId6">
              <a:clrChange>
                <a:clrFrom>
                  <a:srgbClr val="FEFCFB"/>
                </a:clrFrom>
                <a:clrTo>
                  <a:srgbClr val="FEFCFB">
                    <a:alpha val="0"/>
                  </a:srgbClr>
                </a:clrTo>
              </a:clrChange>
            </a:blip>
            <a:stretch>
              <a:fillRect/>
            </a:stretch>
          </p:blipFill>
          <p:spPr>
            <a:xfrm>
              <a:off x="6306877" y="626681"/>
              <a:ext cx="1401681" cy="1401681"/>
            </a:xfrm>
            <a:prstGeom prst="rect">
              <a:avLst/>
            </a:prstGeom>
          </p:spPr>
        </p:pic>
      </p:grpSp>
      <p:sp>
        <p:nvSpPr>
          <p:cNvPr id="11" name="Rectangle 2"/>
          <p:cNvSpPr txBox="1">
            <a:spLocks noChangeArrowheads="1"/>
          </p:cNvSpPr>
          <p:nvPr/>
        </p:nvSpPr>
        <p:spPr>
          <a:xfrm>
            <a:off x="841665" y="88900"/>
            <a:ext cx="7772400" cy="504825"/>
          </a:xfrm>
          <a:prstGeom prst="rect">
            <a:avLst/>
          </a:prstGeom>
          <a:noFill/>
        </p:spPr>
        <p:txBody>
          <a:bodyPr lIns="0" tIns="0" rIns="0" bIns="0">
            <a:normAutofit/>
          </a:bodyPr>
          <a:lstStyle>
            <a:lvl1pPr algn="ctr" defTabSz="914400" rtl="0" eaLnBrk="1" latinLnBrk="0" hangingPunct="1">
              <a:spcBef>
                <a:spcPct val="0"/>
              </a:spcBef>
              <a:buNone/>
              <a:defRPr sz="540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500" b="1" dirty="0" smtClean="0">
                <a:solidFill>
                  <a:srgbClr val="333300"/>
                </a:solidFill>
                <a:latin typeface="Century Gothic" pitchFamily="34" charset="0"/>
              </a:rPr>
              <a:t>Statistical Species-</a:t>
            </a:r>
            <a:r>
              <a:rPr lang="en-US" sz="2500" b="1" dirty="0">
                <a:solidFill>
                  <a:srgbClr val="333300"/>
                </a:solidFill>
                <a:latin typeface="Century Gothic" pitchFamily="34" charset="0"/>
              </a:rPr>
              <a:t>H</a:t>
            </a:r>
            <a:r>
              <a:rPr lang="en-US" sz="2500" b="1" dirty="0" smtClean="0">
                <a:solidFill>
                  <a:srgbClr val="333300"/>
                </a:solidFill>
                <a:latin typeface="Century Gothic" pitchFamily="34" charset="0"/>
              </a:rPr>
              <a:t>abitat models</a:t>
            </a:r>
          </a:p>
        </p:txBody>
      </p:sp>
      <p:sp>
        <p:nvSpPr>
          <p:cNvPr id="12" name="Rectangle 11"/>
          <p:cNvSpPr/>
          <p:nvPr/>
        </p:nvSpPr>
        <p:spPr>
          <a:xfrm>
            <a:off x="66792" y="1601431"/>
            <a:ext cx="3684873" cy="1200329"/>
          </a:xfrm>
          <a:prstGeom prst="rect">
            <a:avLst/>
          </a:prstGeom>
        </p:spPr>
        <p:txBody>
          <a:bodyPr wrap="square">
            <a:spAutoFit/>
          </a:bodyPr>
          <a:lstStyle/>
          <a:p>
            <a:pPr algn="l" eaLnBrk="1" hangingPunct="1"/>
            <a:r>
              <a:rPr lang="en-US" b="1" dirty="0" smtClean="0">
                <a:latin typeface="Century Gothic" pitchFamily="34" charset="0"/>
              </a:rPr>
              <a:t>Arguably, the fastest method of </a:t>
            </a:r>
            <a:r>
              <a:rPr lang="en-US" b="1" dirty="0" err="1" smtClean="0">
                <a:latin typeface="Century Gothic" pitchFamily="34" charset="0"/>
              </a:rPr>
              <a:t>analysing</a:t>
            </a:r>
            <a:r>
              <a:rPr lang="en-US" b="1" dirty="0" smtClean="0">
                <a:latin typeface="Century Gothic" pitchFamily="34" charset="0"/>
              </a:rPr>
              <a:t> large data sets of space use observations (including movement data).</a:t>
            </a:r>
          </a:p>
        </p:txBody>
      </p:sp>
    </p:spTree>
    <p:extLst>
      <p:ext uri="{BB962C8B-B14F-4D97-AF65-F5344CB8AC3E}">
        <p14:creationId xmlns:p14="http://schemas.microsoft.com/office/powerpoint/2010/main" val="419863163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701965" y="617834"/>
            <a:ext cx="7772400" cy="504825"/>
          </a:xfrm>
          <a:noFill/>
        </p:spPr>
        <p:txBody>
          <a:bodyPr lIns="0" tIns="0" rIns="0" bIns="0">
            <a:normAutofit/>
          </a:bodyPr>
          <a:lstStyle/>
          <a:p>
            <a:pPr eaLnBrk="1" hangingPunct="1"/>
            <a:r>
              <a:rPr lang="en-US" sz="2500" b="1" dirty="0" smtClean="0">
                <a:solidFill>
                  <a:srgbClr val="333300"/>
                </a:solidFill>
                <a:latin typeface="Century Gothic" pitchFamily="34" charset="0"/>
              </a:rPr>
              <a:t>“Niche”-related models</a:t>
            </a:r>
          </a:p>
        </p:txBody>
      </p:sp>
      <p:cxnSp>
        <p:nvCxnSpPr>
          <p:cNvPr id="3" name="Straight Arrow Connector 2"/>
          <p:cNvCxnSpPr/>
          <p:nvPr/>
        </p:nvCxnSpPr>
        <p:spPr>
          <a:xfrm flipV="1">
            <a:off x="1022888" y="2309247"/>
            <a:ext cx="0" cy="240223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 name="Straight Arrow Connector 4"/>
          <p:cNvCxnSpPr/>
          <p:nvPr/>
        </p:nvCxnSpPr>
        <p:spPr>
          <a:xfrm>
            <a:off x="1022888" y="4711485"/>
            <a:ext cx="32004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8" name="Oval 7"/>
          <p:cNvSpPr/>
          <p:nvPr/>
        </p:nvSpPr>
        <p:spPr>
          <a:xfrm>
            <a:off x="3151135" y="4009457"/>
            <a:ext cx="123612" cy="1236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2652606" y="4035475"/>
            <a:ext cx="123612" cy="1236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3089329" y="3748569"/>
            <a:ext cx="123612" cy="1236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3484723" y="3903927"/>
            <a:ext cx="123612" cy="1236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2830837" y="4281111"/>
            <a:ext cx="123612" cy="1236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3422917" y="3627353"/>
            <a:ext cx="123612" cy="1236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3274747" y="4097281"/>
            <a:ext cx="123612" cy="1236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2769031" y="3933987"/>
            <a:ext cx="123612" cy="1236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2902788" y="3903927"/>
            <a:ext cx="123612" cy="1236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3546529" y="3832539"/>
            <a:ext cx="123612" cy="1236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2965717" y="4052995"/>
            <a:ext cx="123612" cy="1236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rot="19683925">
            <a:off x="2020487" y="3686575"/>
            <a:ext cx="2255003" cy="64576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3241729" y="3900969"/>
            <a:ext cx="123612" cy="1236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p:nvSpPr>
        <p:spPr>
          <a:xfrm>
            <a:off x="2902788" y="3510366"/>
            <a:ext cx="123612" cy="1236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p:nvSpPr>
        <p:spPr>
          <a:xfrm>
            <a:off x="2205926" y="3392295"/>
            <a:ext cx="123612" cy="1236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2627880" y="4234557"/>
            <a:ext cx="123612" cy="1236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3585462" y="3721093"/>
            <a:ext cx="123612" cy="1236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a:off x="3422917" y="4027539"/>
            <a:ext cx="123612" cy="1236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3089328" y="4224659"/>
            <a:ext cx="123612" cy="1236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3394129" y="3810375"/>
            <a:ext cx="123612" cy="1236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p:cNvSpPr/>
          <p:nvPr/>
        </p:nvSpPr>
        <p:spPr>
          <a:xfrm>
            <a:off x="3246708" y="3738799"/>
            <a:ext cx="123612" cy="1236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p:cNvSpPr/>
          <p:nvPr/>
        </p:nvSpPr>
        <p:spPr>
          <a:xfrm>
            <a:off x="2623088" y="4358169"/>
            <a:ext cx="123612" cy="1236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a:off x="2779176" y="4115175"/>
            <a:ext cx="123612" cy="1236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p:cNvSpPr/>
          <p:nvPr/>
        </p:nvSpPr>
        <p:spPr>
          <a:xfrm>
            <a:off x="3089328" y="3904677"/>
            <a:ext cx="123612" cy="1236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p:cNvSpPr txBox="1"/>
          <p:nvPr/>
        </p:nvSpPr>
        <p:spPr>
          <a:xfrm>
            <a:off x="3253746" y="4810125"/>
            <a:ext cx="2154756" cy="307777"/>
          </a:xfrm>
          <a:prstGeom prst="rect">
            <a:avLst/>
          </a:prstGeom>
          <a:noFill/>
        </p:spPr>
        <p:txBody>
          <a:bodyPr wrap="none" rtlCol="0">
            <a:spAutoFit/>
          </a:bodyPr>
          <a:lstStyle/>
          <a:p>
            <a:r>
              <a:rPr lang="en-US" sz="1400" dirty="0" smtClean="0"/>
              <a:t>Environmental variable 1</a:t>
            </a:r>
            <a:endParaRPr lang="en-US" sz="1400" dirty="0"/>
          </a:p>
        </p:txBody>
      </p:sp>
      <p:sp>
        <p:nvSpPr>
          <p:cNvPr id="45" name="TextBox 44"/>
          <p:cNvSpPr txBox="1"/>
          <p:nvPr/>
        </p:nvSpPr>
        <p:spPr>
          <a:xfrm>
            <a:off x="1091952" y="2155358"/>
            <a:ext cx="2154756" cy="307777"/>
          </a:xfrm>
          <a:prstGeom prst="rect">
            <a:avLst/>
          </a:prstGeom>
          <a:noFill/>
        </p:spPr>
        <p:txBody>
          <a:bodyPr wrap="none" rtlCol="0">
            <a:spAutoFit/>
          </a:bodyPr>
          <a:lstStyle/>
          <a:p>
            <a:r>
              <a:rPr lang="en-US" sz="1400" dirty="0" smtClean="0"/>
              <a:t>Environmental variable 2</a:t>
            </a:r>
            <a:endParaRPr lang="en-US" sz="1400" dirty="0"/>
          </a:p>
        </p:txBody>
      </p:sp>
      <p:sp>
        <p:nvSpPr>
          <p:cNvPr id="37" name="Text Box 3"/>
          <p:cNvSpPr txBox="1">
            <a:spLocks noChangeArrowheads="1"/>
          </p:cNvSpPr>
          <p:nvPr/>
        </p:nvSpPr>
        <p:spPr bwMode="auto">
          <a:xfrm>
            <a:off x="0" y="5842337"/>
            <a:ext cx="9074023"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chemeClr val="bg2"/>
                  </a:outerShdw>
                </a:effectLst>
              </a14:hiddenEffects>
            </a:ext>
          </a:extLst>
        </p:spPr>
        <p:txBody>
          <a:bodyPr wrap="square">
            <a:spAutoFit/>
          </a:bodyPr>
          <a:lstStyle>
            <a:lvl1pPr marL="457200" indent="-457200"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marL="0" indent="0" algn="l" eaLnBrk="1" hangingPunct="1"/>
            <a:r>
              <a:rPr lang="en-US" sz="2000" dirty="0" smtClean="0">
                <a:solidFill>
                  <a:srgbClr val="080808"/>
                </a:solidFill>
                <a:latin typeface="Century Gothic" pitchFamily="34" charset="0"/>
              </a:rPr>
              <a:t>E.g. the use of multivariate ordination methods, such as Principal Components Analysis.</a:t>
            </a:r>
          </a:p>
        </p:txBody>
      </p:sp>
    </p:spTree>
    <p:extLst>
      <p:ext uri="{BB962C8B-B14F-4D97-AF65-F5344CB8AC3E}">
        <p14:creationId xmlns:p14="http://schemas.microsoft.com/office/powerpoint/2010/main" val="544118780"/>
      </p:ext>
    </p:extLst>
  </p:cSld>
  <p:clrMapOvr>
    <a:masterClrMapping/>
  </p:clrMapOvr>
  <p:timing>
    <p:tnLst>
      <p:par>
        <p:cTn xmlns:p14="http://schemas.microsoft.com/office/powerpoint/2010/mai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2.jpeg"/></Relationships>
</file>

<file path=ppt/theme/theme1.xml><?xml version="1.0" encoding="utf-8"?>
<a:theme xmlns:a="http://schemas.openxmlformats.org/drawingml/2006/main" name="Hardcover">
  <a:themeElements>
    <a:clrScheme name="Hardcover">
      <a:dk1>
        <a:sysClr val="windowText" lastClr="000000"/>
      </a:dk1>
      <a:lt1>
        <a:sysClr val="window" lastClr="FFFFFF"/>
      </a:lt1>
      <a:dk2>
        <a:srgbClr val="895D1D"/>
      </a:dk2>
      <a:lt2>
        <a:srgbClr val="ECE9C6"/>
      </a:lt2>
      <a:accent1>
        <a:srgbClr val="873624"/>
      </a:accent1>
      <a:accent2>
        <a:srgbClr val="D6862D"/>
      </a:accent2>
      <a:accent3>
        <a:srgbClr val="D0BE40"/>
      </a:accent3>
      <a:accent4>
        <a:srgbClr val="877F6C"/>
      </a:accent4>
      <a:accent5>
        <a:srgbClr val="972109"/>
      </a:accent5>
      <a:accent6>
        <a:srgbClr val="AEB795"/>
      </a:accent6>
      <a:hlink>
        <a:srgbClr val="CC9900"/>
      </a:hlink>
      <a:folHlink>
        <a:srgbClr val="B2B2B2"/>
      </a:folHlink>
    </a:clrScheme>
    <a:fontScheme name="Hardcover">
      <a:majorFont>
        <a:latin typeface="Book Antiqua"/>
        <a:ea typeface=""/>
        <a:cs typeface=""/>
        <a:font script="Grek" typeface="Times New Roman"/>
        <a:font script="Cyrl" typeface="Times New Roman"/>
        <a:font script="Jpan" typeface="HGS明朝E"/>
        <a:font script="Hang" typeface="궁서"/>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Book Antiqua"/>
        <a:ea typeface=""/>
        <a:cs typeface=""/>
        <a:font script="Grek" typeface="Times New Roman"/>
        <a:font script="Cyrl" typeface="Times New Roman"/>
        <a:font script="Jpan" typeface="HGS明朝E"/>
        <a:font script="Hang" typeface="돋움"/>
        <a:font script="Hans" typeface="宋体"/>
        <a:font script="Hant" typeface="新細明體"/>
        <a:font script="Arab" typeface="Times New Roman"/>
        <a:font script="Hebr" typeface="David"/>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Hardcover">
      <a:fillStyleLst>
        <a:solidFill>
          <a:schemeClr val="phClr"/>
        </a:solidFill>
        <a:solidFill>
          <a:schemeClr val="phClr">
            <a:tint val="68000"/>
            <a:shade val="94000"/>
            <a:satMod val="300000"/>
            <a:lumMod val="110000"/>
          </a:schemeClr>
        </a:solidFill>
        <a:gradFill rotWithShape="1">
          <a:gsLst>
            <a:gs pos="0">
              <a:schemeClr val="phClr">
                <a:tint val="94000"/>
                <a:satMod val="180000"/>
                <a:lumMod val="98000"/>
              </a:schemeClr>
            </a:gs>
            <a:gs pos="100000">
              <a:schemeClr val="phClr">
                <a:satMod val="130000"/>
              </a:schemeClr>
            </a:gs>
          </a:gsLst>
          <a:lin ang="5160000" scaled="0"/>
        </a:gradFill>
      </a:fillStyleLst>
      <a:lnStyleLst>
        <a:ln w="12700" cap="flat" cmpd="sng" algn="ctr">
          <a:solidFill>
            <a:schemeClr val="phClr">
              <a:shade val="90000"/>
              <a:lumMod val="90000"/>
            </a:schemeClr>
          </a:solidFill>
          <a:prstDash val="solid"/>
        </a:ln>
        <a:ln w="19050" cap="flat" cmpd="sng" algn="ctr">
          <a:solidFill>
            <a:schemeClr val="phClr">
              <a:shade val="75000"/>
              <a:lumMod val="90000"/>
            </a:schemeClr>
          </a:solidFill>
          <a:prstDash val="solid"/>
        </a:ln>
        <a:ln w="25400" cap="flat" cmpd="sng" algn="ctr">
          <a:solidFill>
            <a:schemeClr val="phClr"/>
          </a:solidFill>
          <a:prstDash val="solid"/>
        </a:ln>
      </a:lnStyleLst>
      <a:effectStyleLst>
        <a:effectStyle>
          <a:effectLst>
            <a:outerShdw blurRad="38100" dist="12700" dir="5400000" rotWithShape="0">
              <a:srgbClr val="000000">
                <a:alpha val="15000"/>
              </a:srgbClr>
            </a:outerShdw>
          </a:effectLst>
        </a:effectStyle>
        <a:effectStyle>
          <a:effectLst>
            <a:outerShdw blurRad="50800" dist="25400" dir="5400000" rotWithShape="0">
              <a:srgbClr val="000000">
                <a:alpha val="46000"/>
              </a:srgbClr>
            </a:outerShdw>
          </a:effectLst>
        </a:effectStyle>
        <a:effectStyle>
          <a:effectLst>
            <a:outerShdw blurRad="50800" dist="25400" dir="5400000" rotWithShape="0">
              <a:srgbClr val="000000">
                <a:alpha val="48000"/>
              </a:srgbClr>
            </a:outerShdw>
          </a:effectLst>
          <a:scene3d>
            <a:camera prst="orthographicFront">
              <a:rot lat="0" lon="0" rev="0"/>
            </a:camera>
            <a:lightRig rig="threePt" dir="tl">
              <a:rot lat="0" lon="0" rev="2400000"/>
            </a:lightRig>
          </a:scene3d>
          <a:sp3d>
            <a:bevelT w="25400" h="25400"/>
          </a:sp3d>
        </a:effectStyle>
      </a:effectStyleLst>
      <a:bgFillStyleLst>
        <a:solidFill>
          <a:schemeClr val="phClr">
            <a:tint val="96000"/>
            <a:lumMod val="110000"/>
          </a:schemeClr>
        </a:solidFill>
        <a:blipFill rotWithShape="1">
          <a:blip xmlns:r="http://schemas.openxmlformats.org/officeDocument/2006/relationships" r:embed="rId1">
            <a:duotone>
              <a:schemeClr val="phClr">
                <a:tint val="93000"/>
                <a:shade val="20000"/>
              </a:schemeClr>
              <a:schemeClr val="phClr">
                <a:tint val="90000"/>
                <a:shade val="85000"/>
                <a:satMod val="115000"/>
              </a:schemeClr>
            </a:duotone>
          </a:blip>
          <a:tile tx="0" ty="0" sx="60000" sy="60000" flip="none" algn="tl"/>
        </a:blipFill>
        <a:blipFill rotWithShape="1">
          <a:blip xmlns:r="http://schemas.openxmlformats.org/officeDocument/2006/relationships" r:embed="rId2">
            <a:duotone>
              <a:schemeClr val="phClr">
                <a:shade val="50000"/>
                <a:satMod val="340000"/>
                <a:lumMod val="40000"/>
              </a:schemeClr>
              <a:schemeClr val="phClr">
                <a:tint val="92000"/>
                <a:shade val="94000"/>
                <a:hueMod val="110000"/>
                <a:satMod val="236000"/>
                <a:lumMod val="120000"/>
              </a:schemeClr>
            </a:duotone>
          </a:blip>
          <a:stretch/>
        </a:blipFill>
      </a:bgFillStyleLst>
    </a:fmtScheme>
  </a:themeElements>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Hardcover</Template>
  <TotalTime>45371</TotalTime>
  <Words>2921</Words>
  <Application>Microsoft Macintosh PowerPoint</Application>
  <PresentationFormat>On-screen Show (4:3)</PresentationFormat>
  <Paragraphs>243</Paragraphs>
  <Slides>52</Slides>
  <Notes>23</Notes>
  <HiddenSlides>0</HiddenSlides>
  <MMClips>0</MMClips>
  <ScaleCrop>false</ScaleCrop>
  <HeadingPairs>
    <vt:vector size="6" baseType="variant">
      <vt:variant>
        <vt:lpstr>Theme</vt:lpstr>
      </vt:variant>
      <vt:variant>
        <vt:i4>1</vt:i4>
      </vt:variant>
      <vt:variant>
        <vt:lpstr>Embedded OLE Servers</vt:lpstr>
      </vt:variant>
      <vt:variant>
        <vt:i4>2</vt:i4>
      </vt:variant>
      <vt:variant>
        <vt:lpstr>Slide Titles</vt:lpstr>
      </vt:variant>
      <vt:variant>
        <vt:i4>52</vt:i4>
      </vt:variant>
    </vt:vector>
  </HeadingPairs>
  <TitlesOfParts>
    <vt:vector size="55" baseType="lpstr">
      <vt:lpstr>Hardcover</vt:lpstr>
      <vt:lpstr>Equation</vt:lpstr>
      <vt:lpstr>Document</vt:lpstr>
      <vt:lpstr>Why thinking about individual movement is important for species-habitat modelling</vt:lpstr>
      <vt:lpstr>Some short questions with, potentially, very long answers</vt:lpstr>
      <vt:lpstr>A tidier taxonomy of questions</vt:lpstr>
      <vt:lpstr>A tidier taxonomy of questions</vt:lpstr>
      <vt:lpstr>A tidier taxonomy of questions</vt:lpstr>
      <vt:lpstr>A tidier taxonomy of questions</vt:lpstr>
      <vt:lpstr>The thesis of this talk</vt:lpstr>
      <vt:lpstr>PowerPoint Presentation</vt:lpstr>
      <vt:lpstr>“Niche”-related models</vt:lpstr>
      <vt:lpstr>“Niche”-related models</vt:lpstr>
      <vt:lpstr>“Niche”-related models</vt:lpstr>
      <vt:lpstr>The spectre of availability</vt:lpstr>
      <vt:lpstr>Habitat preference</vt:lpstr>
      <vt:lpstr>The main challenge: What is habitat availability?</vt:lpstr>
      <vt:lpstr>The easy way out…</vt:lpstr>
      <vt:lpstr>A tidier taxonomy of questions</vt:lpstr>
      <vt:lpstr>How is spatial utilisation shaped by habitat?</vt:lpstr>
      <vt:lpstr>G- and E-spaces</vt:lpstr>
      <vt:lpstr>Functional Responses in Habitat Preference</vt:lpstr>
      <vt:lpstr>PowerPoint Presentation</vt:lpstr>
      <vt:lpstr>Functional Responses in Habitat Preference</vt:lpstr>
      <vt:lpstr>Functional Responses in Habitat Preference</vt:lpstr>
      <vt:lpstr>How can we predict space use in new places and times?</vt:lpstr>
      <vt:lpstr>Generalised Functional Responses</vt:lpstr>
      <vt:lpstr>Can we learn how the organisms’ use of space changes by simultaneously fitting to several different environmental scenarios? </vt:lpstr>
      <vt:lpstr>Generalised functional response</vt:lpstr>
      <vt:lpstr>In English?</vt:lpstr>
      <vt:lpstr>Implementation in R</vt:lpstr>
      <vt:lpstr>Transferrable predictions</vt:lpstr>
      <vt:lpstr>The problem: What is the appropriate scale of a sampling instance?</vt:lpstr>
      <vt:lpstr>The solution: A point-by-point GFR</vt:lpstr>
      <vt:lpstr>How is individual movement shaped by habitat?</vt:lpstr>
      <vt:lpstr>The method: Step Selection Functions</vt:lpstr>
      <vt:lpstr>The problem: SSFs do not scale up to RSFs</vt:lpstr>
      <vt:lpstr>The solution: MCMC as a model of movement</vt:lpstr>
      <vt:lpstr>The solution: MCMC as a model of movement</vt:lpstr>
      <vt:lpstr>How are population dynamics shaped by habitat?</vt:lpstr>
      <vt:lpstr>The method</vt:lpstr>
      <vt:lpstr>The method: Meanfield and spatial predictions of r and K</vt:lpstr>
      <vt:lpstr>The method: Applications to sparrow conservation</vt:lpstr>
      <vt:lpstr>The method: Applications to sparrow conservation</vt:lpstr>
      <vt:lpstr>The method: Parametric approximation of habitat availability by a Gaussian mixture</vt:lpstr>
      <vt:lpstr>PowerPoint Presentation</vt:lpstr>
      <vt:lpstr>PowerPoint Presentation</vt:lpstr>
      <vt:lpstr>PowerPoint Presentation</vt:lpstr>
      <vt:lpstr>The solution: Joint and conditional availability</vt:lpstr>
      <vt:lpstr>The solution: Joint and conditional availability</vt:lpstr>
      <vt:lpstr>Implications of mobility for fitness</vt:lpstr>
      <vt:lpstr>Conclusion</vt:lpstr>
      <vt:lpstr>Overview</vt:lpstr>
      <vt:lpstr>An afterthought about slow movement</vt:lpstr>
      <vt:lpstr>Thank you.</vt:lpstr>
    </vt:vector>
  </TitlesOfParts>
  <Company>SMRU</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Jason Matthiopoulos</dc:creator>
  <cp:lastModifiedBy>Jason</cp:lastModifiedBy>
  <cp:revision>640</cp:revision>
  <dcterms:created xsi:type="dcterms:W3CDTF">2002-05-06T08:31:52Z</dcterms:created>
  <dcterms:modified xsi:type="dcterms:W3CDTF">2017-12-20T08:03:37Z</dcterms:modified>
</cp:coreProperties>
</file>